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6"/>
  </p:notesMasterIdLst>
  <p:sldIdLst>
    <p:sldId id="256" r:id="rId2"/>
    <p:sldId id="265" r:id="rId3"/>
    <p:sldId id="264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57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00C"/>
    <a:srgbClr val="8C2916"/>
    <a:srgbClr val="CC3300"/>
    <a:srgbClr val="FF5050"/>
    <a:srgbClr val="CA3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35D4-8AFF-4334-9BC0-6DA62BF8638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E91DA-D744-483F-89E0-D0A20C388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5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E91DA-D744-483F-89E0-D0A20C3880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6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416AC-41B6-439B-9717-CD136793F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958E4E-F8CE-4986-8D50-E717A997B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7F783-DBBD-4C7D-A826-86CEA860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460BF-27C1-4753-929D-9D2F46AD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258AC7-125B-4EAB-AA63-3B2544E3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124EC-A0AC-4543-90DC-C81EEC0F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F654F9-115C-4956-9333-E865F34A9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217D8-1425-49F5-82B8-77D024C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54480-FDDB-4B6C-885F-A6AB3485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F4711-A997-4835-9027-41D2ED01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1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66EF51-1667-47E5-816A-4C40D35FB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0ADD59-C575-4D89-AC1A-A94A6D68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A5EF6-49B6-44A6-A58B-DF75FAB0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922A-28DF-4AEF-892F-91A23CDD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B183C-A91A-4E8E-AADC-DDE403A7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7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3248-3A2B-412E-A662-73920AA9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A83C5-A133-4ED2-BF60-AB23141DB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5F474-E50C-4B53-B2A2-E8EBF1D3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286E-45C5-4AC0-93FD-88F07CD0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834F2-44DA-4F94-8638-46E8ED0D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8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4E452-D733-4A91-84DC-ED838975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367A1A-3053-4A59-9532-2A8947377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FBD34-65E8-4931-A31F-9E9E8E26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BF726-D796-4EE3-A7BD-4C7AC1A8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BF2ED-A6D6-46CC-84F2-0D6E6057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8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D7111-0E8F-4B2A-A3AA-4B443A23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90FBB5-8943-4C46-B2B8-D7BC1F5C0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56C9DF-C216-414D-90BD-B4E947335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A498B5-B56F-40AC-93B3-313A7A88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E7132F-CB3D-4C78-9442-2CAA4A07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7A0C98-8AF4-4A8E-B504-1DA2897A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2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8A4C7-7D3C-4286-A4B6-02A57AB6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74AC07-6DFA-4B90-BF82-FFFAB901F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85D998-5212-48CA-9A59-78BC37801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51058C-6F45-4CC1-BAA1-7D803A827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7395E8-6BDB-4BFD-9184-814CC20DF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EE0575-77EA-4658-9018-1F9ED288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6294B1-7CB1-4534-ACB4-5214B66E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D53D76-4EC0-46FD-BFD4-1239F03B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1E887-2705-4300-9EFD-69CA7D29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CE6A9D-EADB-44D5-8016-BE532A76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6B814F-2426-4FFC-B984-88D219AE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925DBD-744C-4524-ADBA-C485B31B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0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7B5E46-3993-45D1-B2E0-46C32DE3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F76CEB-63F3-4882-9F1D-8C9BD5AA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998FB8-108F-43AB-9126-56595296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5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AEDA3-0833-4436-8E86-B3DC988F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94EB0-6A6F-401A-A759-B4E61F851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FF1D8A-A6E3-4836-BC95-866BDDC39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2B4623-6F95-4990-881B-4F913A8C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DEFDC5-503A-4B53-B4F1-3B731304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9C19DB-7E8E-4CBE-A92F-8A457DE8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9C4C5-B45A-40F3-9C74-5EE27FA3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821656-06F2-4BFA-AF05-F237BFC75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6586FB-B115-4609-839D-F774AE700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422D9F-0219-425D-ABC1-06369D2F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7D16D3-20CF-43D9-8726-7EF15C37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6BEAB2-8207-4CAE-93DC-2C1C67ED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6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AF5F3-EE9A-49D8-84B5-641190CE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BEF903-0677-4A4F-BEBD-C4D7846D3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D7B1B-8AD3-43B9-9116-02712D087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2E7B4-FFC6-4C2A-AFCB-5293390FC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981A3-0AAD-4B44-91B9-0C57016F8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9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6389" y="4857008"/>
            <a:ext cx="6753101" cy="1618342"/>
          </a:xfrm>
        </p:spPr>
        <p:txBody>
          <a:bodyPr>
            <a:normAutofit/>
          </a:bodyPr>
          <a:lstStyle/>
          <a:p>
            <a:pPr algn="l"/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2 курса лечебного факультета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Симоновец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</a:t>
            </a:r>
          </a:p>
          <a:p>
            <a:pPr algn="l"/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клинической микробиологии Железняк Н.В.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FA8E5-7A8D-4467-A56C-D664BA52F7C6}"/>
              </a:ext>
            </a:extLst>
          </p:cNvPr>
          <p:cNvSpPr txBox="1"/>
          <p:nvPr/>
        </p:nvSpPr>
        <p:spPr>
          <a:xfrm>
            <a:off x="0" y="628233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Железняк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Алексеевич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фронтовик, врач, ученый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6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401451-7A39-4E39-9A28-F3FE349C7A46}"/>
              </a:ext>
            </a:extLst>
          </p:cNvPr>
          <p:cNvSpPr txBox="1"/>
          <p:nvPr/>
        </p:nvSpPr>
        <p:spPr>
          <a:xfrm>
            <a:off x="649184" y="1074509"/>
            <a:ext cx="5446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Кёнигсберг обороняла крупная группировка немецких войск, располагавшая большими запасами вооружения и боеприпасов.</a:t>
            </a:r>
          </a:p>
          <a:p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одной из городских стен красовалась надпись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«Слабая русская крепость – Севастополь держалась 250 дней, а </a:t>
            </a:r>
            <a:r>
              <a:rPr lang="ru-RU" sz="20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Кёнигсберг не будет сдан никогда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en-US" sz="20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итоге на штурм города-крепости ушел 81 час.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Бои носили ожесточенный кровопролитный характер, нередко переходили в рукопашные схватки.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В.А. Железняк был непосредственным участником этих тяжелых боев.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98B73A-ED5D-4AD2-B80E-D27FDBCBE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68" y="424260"/>
            <a:ext cx="4904838" cy="28434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7C066B-D79B-4139-B2F2-9C945F769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68" y="3590339"/>
            <a:ext cx="4904838" cy="285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3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9569" y="612843"/>
            <a:ext cx="48202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демобилизации в 1946 году из рядов Советской Армии В.А. Железняк поступил и в 1951 году окончил Витебский медицинский институт.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он работал хирургом,  с 1956 года стал сотрудником кафедры госпитальной хирургии ВГМИ, а с 1970 года и до конца жизни -  заведующим кафедрой травматологии и ортопедии.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Василий Алексеевич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времени проводил у операционного стола, оперировал пациентов с самыми сложными и тяжелыми травмами.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нему приезжали лечиться пациенты из других городов Советского Союза.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таких врачей обычно говорят: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хирург от бога», «золотые руки».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EAEDF1-0CCE-418D-9D0A-A1B7FA078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8" y="1230051"/>
            <a:ext cx="6569548" cy="4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3BF44C-7607-4411-85B7-F5EA42FF2D72}"/>
              </a:ext>
            </a:extLst>
          </p:cNvPr>
          <p:cNvSpPr txBox="1"/>
          <p:nvPr/>
        </p:nvSpPr>
        <p:spPr>
          <a:xfrm>
            <a:off x="6276108" y="5223996"/>
            <a:ext cx="5215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Лечению несросшихся переломов и ложных суставов с помощью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кортикально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-фасциальной муфты по собственной методике была посвящена его докторская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диссертация.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82FEFD-AA2C-4FB5-B6DE-1AB7AA43F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4" y="1607736"/>
            <a:ext cx="4828310" cy="48165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9C591-BDBD-42B4-A640-2132591B3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710" y="433675"/>
            <a:ext cx="4605646" cy="4605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3C6511-F688-45D7-A4FD-6225E6BD0DDA}"/>
              </a:ext>
            </a:extLst>
          </p:cNvPr>
          <p:cNvSpPr txBox="1"/>
          <p:nvPr/>
        </p:nvSpPr>
        <p:spPr>
          <a:xfrm>
            <a:off x="700644" y="317823"/>
            <a:ext cx="5575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Василий Алексеевич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увлеченно занимался научной работой. Разрабатывал и внедрял в практику новые методы оперативного вмешательства при различных травмах. </a:t>
            </a:r>
          </a:p>
        </p:txBody>
      </p:sp>
    </p:spTree>
    <p:extLst>
      <p:ext uri="{BB962C8B-B14F-4D97-AF65-F5344CB8AC3E}">
        <p14:creationId xmlns:p14="http://schemas.microsoft.com/office/powerpoint/2010/main" val="251777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89378E-4808-4457-87FD-4EC6E38118E2}"/>
              </a:ext>
            </a:extLst>
          </p:cNvPr>
          <p:cNvSpPr txBox="1"/>
          <p:nvPr/>
        </p:nvSpPr>
        <p:spPr>
          <a:xfrm>
            <a:off x="522514" y="1147798"/>
            <a:ext cx="4809507" cy="456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воспоминаниям бывших студентов–выпускников ВГМИ,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В.А. Железняк был замечательным педагогом 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одним из самых любимых преподавателей.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высокие моральные качества, трудолюбие, профессиональное мастерство для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многих студентов определили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профессии хирурга.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Василий Алексеевич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Железняк – фронтовик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врач, ученый, педагог, просто настоящий человек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сегодня живет в памяти людей, которым посчастливилось встретить его в своей жизни.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2952F-C003-484A-811A-C8F401A19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3" y="698738"/>
            <a:ext cx="5489113" cy="54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5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171" y="4684819"/>
            <a:ext cx="9033658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rgbClr val="20100C"/>
                  </a:solidFill>
                  <a:prstDash val="solid"/>
                </a:ln>
                <a:solidFill>
                  <a:srgbClr val="8C2916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6AE669-EE97-4665-A967-A76B8328C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782" y="954676"/>
            <a:ext cx="3450436" cy="32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5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4A975A-BD1F-4C41-A560-F1E7D9A14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37" y="817763"/>
            <a:ext cx="5996566" cy="1837610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архиве ВГМУ хранится личное дело первого заведующего кафедрой травматологии и ортопедии, ветерана Великой Отечественной войны, кандидата медицинских наук, доцента Железняка Василия Алексеевича.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951298-D1DD-4331-B674-19B02D29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" r="5597" b="12623"/>
          <a:stretch/>
        </p:blipFill>
        <p:spPr>
          <a:xfrm>
            <a:off x="293397" y="747222"/>
            <a:ext cx="3730015" cy="53635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F0DC65-F58D-4472-85E5-A6F38A364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305" y="192765"/>
            <a:ext cx="2377732" cy="308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AD614-E0D7-4A3C-9B74-0BBC5E30FA64}"/>
              </a:ext>
            </a:extLst>
          </p:cNvPr>
          <p:cNvSpPr txBox="1"/>
          <p:nvPr/>
        </p:nvSpPr>
        <p:spPr>
          <a:xfrm>
            <a:off x="4343844" y="3429000"/>
            <a:ext cx="7460229" cy="248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автобиографии известно, что он родился 18 августа 1924 года в городе Орша Витебской области, в семье рабочего. В 1941 году окончил 10 классов.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1941 года по 1944 год находился на территории, временно оккупированной немцами. После освобождения Орши  (июль 1944 года) с 1944 по 1946 год служил в Советской армии, участвовал в боях, был дважды тяжело ранен.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9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2621"/>
            <a:ext cx="10515600" cy="1325563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8" y="2767207"/>
            <a:ext cx="1986665" cy="3763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3" y="2779082"/>
            <a:ext cx="3150315" cy="3693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53" y="2758037"/>
            <a:ext cx="3486576" cy="3626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39" y="2758037"/>
            <a:ext cx="3638979" cy="3857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0887E7-B873-4409-8233-167A9F1AD83E}"/>
              </a:ext>
            </a:extLst>
          </p:cNvPr>
          <p:cNvSpPr txBox="1"/>
          <p:nvPr/>
        </p:nvSpPr>
        <p:spPr>
          <a:xfrm>
            <a:off x="365782" y="299942"/>
            <a:ext cx="114604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Василий Алексеевич Железняк был награжден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орденом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«Красного знамени», 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медалями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«За Отвагу», «За боевые заслуги», «За взятие Кёнигсберга», </a:t>
            </a: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 победу над Германией», </a:t>
            </a: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другими наградами уже в мирное время.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6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5" y="948906"/>
            <a:ext cx="2425352" cy="4594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34" y="5543669"/>
            <a:ext cx="321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ОРДЕН КРАСНОГО ЗНАМЕНИ </a:t>
            </a:r>
          </a:p>
          <a:p>
            <a:pPr algn="ctr"/>
            <a:r>
              <a:rPr lang="ru-RU" b="1" dirty="0"/>
              <a:t>(ОРДЕН «КРАСНОЕ ЗНАМЯ»)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2438" y="582067"/>
            <a:ext cx="68605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 — </a:t>
            </a:r>
            <a:r>
              <a:rPr lang="ru-RU" sz="2800" dirty="0">
                <a:solidFill>
                  <a:srgbClr val="C00000"/>
                </a:solidFill>
              </a:rPr>
              <a:t>один из высших орденов СССР</a:t>
            </a:r>
            <a:r>
              <a:rPr lang="ru-RU" sz="2800" dirty="0"/>
              <a:t>, учреждён для награждения </a:t>
            </a:r>
            <a:r>
              <a:rPr lang="ru-RU" sz="2800" b="1" dirty="0"/>
              <a:t>за особую храбрость, самоотверженность и мужество</a:t>
            </a:r>
            <a:r>
              <a:rPr lang="ru-RU" sz="2800" dirty="0"/>
              <a:t>, проявленные при защите Родины. </a:t>
            </a:r>
          </a:p>
          <a:p>
            <a:endParaRPr lang="ru-RU" sz="2800" dirty="0"/>
          </a:p>
          <a:p>
            <a:r>
              <a:rPr lang="ru-RU" sz="2800" dirty="0"/>
              <a:t>Из наградного листа рядового Железняка В.А.: </a:t>
            </a:r>
            <a:r>
              <a:rPr lang="ru-RU" sz="2800" i="1" dirty="0"/>
              <a:t>«…в боях с 19.01 по 8.02.45 г. проявил доблесть и геройство. Под огнем противника вынес 48 раненых бойцов и офицеров и оказал им первую помощь. Следуя в боевых порядках наступающей пехоты дважды участвовал в отражении контратак противника».</a:t>
            </a:r>
          </a:p>
        </p:txBody>
      </p:sp>
    </p:spTree>
    <p:extLst>
      <p:ext uri="{BB962C8B-B14F-4D97-AF65-F5344CB8AC3E}">
        <p14:creationId xmlns:p14="http://schemas.microsoft.com/office/powerpoint/2010/main" val="123112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71" y="971187"/>
            <a:ext cx="3861628" cy="4247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659" y="5218978"/>
            <a:ext cx="26023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МЕДАЛЬ «ЗА ОТВАГУ»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1427" y="798768"/>
            <a:ext cx="73716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— </a:t>
            </a:r>
            <a:r>
              <a:rPr lang="ru-RU" sz="2800" dirty="0">
                <a:solidFill>
                  <a:schemeClr val="accent1"/>
                </a:solidFill>
              </a:rPr>
              <a:t>государственная награда СССР </a:t>
            </a:r>
          </a:p>
          <a:p>
            <a:r>
              <a:rPr lang="ru-RU" sz="2800" dirty="0"/>
              <a:t>для персонального награждения </a:t>
            </a:r>
            <a:r>
              <a:rPr lang="ru-RU" sz="2800" b="1" dirty="0"/>
              <a:t>за личное мужество и отвагу</a:t>
            </a:r>
            <a:r>
              <a:rPr lang="ru-RU" sz="2800" dirty="0"/>
              <a:t>, проявленные при защите Отечества и исполнении воинского долга.</a:t>
            </a:r>
          </a:p>
          <a:p>
            <a:endParaRPr lang="ru-RU" sz="2800" dirty="0"/>
          </a:p>
          <a:p>
            <a:r>
              <a:rPr lang="ru-RU" sz="2800" dirty="0"/>
              <a:t> Из наградного листа рядового Железняка В.А.: </a:t>
            </a:r>
            <a:r>
              <a:rPr lang="ru-RU" sz="2800" i="1" dirty="0"/>
              <a:t>«…Подвиг 8.09.44-10.09.44. За то, что в боях за овладение плацдарма на правом берегу реки </a:t>
            </a:r>
            <a:r>
              <a:rPr lang="ru-RU" sz="2800" i="1" dirty="0" err="1"/>
              <a:t>Нарев</a:t>
            </a:r>
            <a:r>
              <a:rPr lang="ru-RU" sz="2800" i="1" dirty="0"/>
              <a:t> проявил мужество и отвагу, под сильнейшим огнем противника лично сам вынес до 16 раненых бойцов».</a:t>
            </a:r>
          </a:p>
        </p:txBody>
      </p:sp>
    </p:spTree>
    <p:extLst>
      <p:ext uri="{BB962C8B-B14F-4D97-AF65-F5344CB8AC3E}">
        <p14:creationId xmlns:p14="http://schemas.microsoft.com/office/powerpoint/2010/main" val="408873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33" y="804958"/>
            <a:ext cx="4607943" cy="4792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64" y="5597219"/>
            <a:ext cx="2725148" cy="768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0810" y="1862260"/>
            <a:ext cx="6415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—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государственная награда СССР </a:t>
            </a:r>
          </a:p>
          <a:p>
            <a:r>
              <a:rPr lang="ru-RU" sz="2800" dirty="0"/>
              <a:t>для награждения </a:t>
            </a:r>
            <a:r>
              <a:rPr lang="ru-RU" sz="2800" b="1" dirty="0"/>
              <a:t>за умелые, инициативные и смелые действия, сопряженные с риском для жизни</a:t>
            </a:r>
            <a:r>
              <a:rPr lang="ru-RU" sz="2800" dirty="0"/>
              <a:t>, содействующие успеху боевых действий с врагами Советского государства.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69331-66CD-4B2F-AC3D-326CC3A6C02D}"/>
              </a:ext>
            </a:extLst>
          </p:cNvPr>
          <p:cNvSpPr txBox="1"/>
          <p:nvPr/>
        </p:nvSpPr>
        <p:spPr>
          <a:xfrm>
            <a:off x="709929" y="5597219"/>
            <a:ext cx="2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МЕДАЛЬ</a:t>
            </a:r>
          </a:p>
          <a:p>
            <a:pPr algn="ctr"/>
            <a:r>
              <a:rPr lang="ru-RU" b="1" dirty="0"/>
              <a:t>«ЗА БОЕВЫЕ ЗАСЛУГИ»</a:t>
            </a:r>
          </a:p>
        </p:txBody>
      </p:sp>
    </p:spTree>
    <p:extLst>
      <p:ext uri="{BB962C8B-B14F-4D97-AF65-F5344CB8AC3E}">
        <p14:creationId xmlns:p14="http://schemas.microsoft.com/office/powerpoint/2010/main" val="276292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45" y="452169"/>
            <a:ext cx="4293540" cy="4551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985" y="5003321"/>
            <a:ext cx="316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МЕДАЛЬ </a:t>
            </a:r>
          </a:p>
          <a:p>
            <a:pPr algn="ctr"/>
            <a:r>
              <a:rPr lang="ru-RU" b="1" dirty="0"/>
              <a:t>«ЗА ВЗЯТИЕ КЁНИГСБЕРГА»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7741" y="1228397"/>
            <a:ext cx="7750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—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награждались непосредственные участники героического штурма и взятия Кёнигсберга </a:t>
            </a:r>
            <a:r>
              <a:rPr lang="ru-RU" sz="2800" dirty="0"/>
              <a:t>в период  с 23 января по 10 апреля 1945 года, а также организаторы и руководители боевых операций при взятии этого города.</a:t>
            </a:r>
          </a:p>
          <a:p>
            <a:endParaRPr lang="ru-RU" sz="2800" dirty="0"/>
          </a:p>
          <a:p>
            <a:r>
              <a:rPr lang="ru-RU" sz="2800" dirty="0"/>
              <a:t>«</a:t>
            </a:r>
            <a:r>
              <a:rPr lang="ru-RU" sz="2800" b="1" dirty="0"/>
              <a:t>За взятие Кёнигсберга</a:t>
            </a:r>
            <a:r>
              <a:rPr lang="ru-RU" sz="2800" dirty="0"/>
              <a:t>» - единственная медаль СССР, учреждённая в награду </a:t>
            </a:r>
            <a:r>
              <a:rPr lang="ru-RU" sz="2800" b="1" dirty="0"/>
              <a:t>за взятие города-крепости</a:t>
            </a:r>
            <a:r>
              <a:rPr lang="ru-RU" sz="2800" dirty="0"/>
              <a:t>, а не в связи со взятием или освобождением столицы.</a:t>
            </a:r>
          </a:p>
        </p:txBody>
      </p:sp>
    </p:spTree>
    <p:extLst>
      <p:ext uri="{BB962C8B-B14F-4D97-AF65-F5344CB8AC3E}">
        <p14:creationId xmlns:p14="http://schemas.microsoft.com/office/powerpoint/2010/main" val="297756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961" y="427643"/>
            <a:ext cx="91920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ru-RU" dirty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Кёнигсбе́ргская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опера́ция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«Штурм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Кёнигсбе́рга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военная наступательная операция  Советской армии против войск нацистской Германии, проведённая с 6 по 9 апреля 1945 года с целью ликвидации кёнигсбергской группировки противника и захвата города и крепости Кёнигсберг в ходе Великой Отечественной войны.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частью Восточно-Прусской операции 1945 года. 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Кёни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гсберг 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концу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Великой Отечественной войны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являлся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</a:t>
            </a:r>
            <a:r>
              <a:rPr lang="ru-RU" sz="20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опорным пунктом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обороны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войск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гитлеровской Германии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0" y="3277476"/>
            <a:ext cx="4888133" cy="3128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515" y="329586"/>
            <a:ext cx="460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КЁНИНГСБЕРГСКАЯ ОПЕРАЦИЯ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3EC0F8-6536-44A2-9BDA-F92103036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46" y="3270206"/>
            <a:ext cx="4888133" cy="31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E02B2-16BD-4D56-87EB-05B6FB0B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926" y="1730010"/>
            <a:ext cx="5512126" cy="47386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C8C239-9518-46FA-9D9F-32ADE52F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7" y="389355"/>
            <a:ext cx="5506191" cy="4420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4E2662-B3B5-411D-8E88-82E9DDA7704C}"/>
              </a:ext>
            </a:extLst>
          </p:cNvPr>
          <p:cNvSpPr txBox="1"/>
          <p:nvPr/>
        </p:nvSpPr>
        <p:spPr>
          <a:xfrm>
            <a:off x="290947" y="4991317"/>
            <a:ext cx="5918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Многочисленные </a:t>
            </a:r>
            <a:r>
              <a:rPr lang="ru-RU" b="1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форты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 крепостной артиллерией, сотни железобетонных </a:t>
            </a:r>
            <a:r>
              <a:rPr lang="ru-RU" b="1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связанные </a:t>
            </a:r>
            <a:r>
              <a:rPr lang="ru-RU" b="1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подземными</a:t>
            </a:r>
            <a:r>
              <a:rPr lang="en-US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сообщения, 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противотанковые рвы 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широко развитая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сеть </a:t>
            </a:r>
            <a:r>
              <a:rPr lang="ru-RU" b="1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укреплений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прикрывали город со всех сторон.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40D3E-98D8-45B8-8E09-B16F16F905A3}"/>
              </a:ext>
            </a:extLst>
          </p:cNvPr>
          <p:cNvSpPr txBox="1"/>
          <p:nvPr/>
        </p:nvSpPr>
        <p:spPr>
          <a:xfrm>
            <a:off x="6388926" y="389355"/>
            <a:ext cx="5506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Город-крепость был до предела оснащен мощной </a:t>
            </a:r>
            <a:r>
              <a:rPr lang="ru-RU" sz="2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боевой техникой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8046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820</Words>
  <Application>Microsoft Office PowerPoint</Application>
  <PresentationFormat>Широкоэкранный</PresentationFormat>
  <Paragraphs>60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Lera</dc:creator>
  <cp:lastModifiedBy>Morphology</cp:lastModifiedBy>
  <cp:revision>40</cp:revision>
  <dcterms:created xsi:type="dcterms:W3CDTF">2024-03-14T17:28:30Z</dcterms:created>
  <dcterms:modified xsi:type="dcterms:W3CDTF">2024-04-24T15:27:36Z</dcterms:modified>
</cp:coreProperties>
</file>