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6" r:id="rId3"/>
    <p:sldId id="257" r:id="rId4"/>
    <p:sldId id="25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0" autoAdjust="0"/>
    <p:restoredTop sz="86418" autoAdjust="0"/>
  </p:normalViewPr>
  <p:slideViewPr>
    <p:cSldViewPr>
      <p:cViewPr varScale="1">
        <p:scale>
          <a:sx n="83" d="100"/>
          <a:sy n="83" d="100"/>
        </p:scale>
        <p:origin x="-1113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45359" y="2492896"/>
            <a:ext cx="576064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Bahnschrift SemiLight" pitchFamily="34" charset="0"/>
              </a:rPr>
              <a:t>Презентацию подготовила</a:t>
            </a:r>
          </a:p>
          <a:p>
            <a:pPr algn="r"/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Bahnschrift SemiLight" pitchFamily="34" charset="0"/>
              </a:rPr>
              <a:t> студентка 1 курса</a:t>
            </a:r>
          </a:p>
          <a:p>
            <a:pPr algn="r"/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Bahnschrift SemiLight" pitchFamily="34" charset="0"/>
              </a:rPr>
              <a:t> стоматологического факультета</a:t>
            </a:r>
          </a:p>
          <a:p>
            <a:pPr algn="r"/>
            <a:endParaRPr lang="ru-RU" sz="2400" dirty="0" smtClean="0">
              <a:solidFill>
                <a:schemeClr val="bg1">
                  <a:lumMod val="85000"/>
                </a:schemeClr>
              </a:solidFill>
              <a:latin typeface="Bahnschrift SemiLight" pitchFamily="34" charset="0"/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  <a:latin typeface="Bahnschrift SemiLight" pitchFamily="34" charset="0"/>
              </a:rPr>
              <a:t>Волобуева Маргарита Максимовна</a:t>
            </a:r>
            <a:endParaRPr lang="ru-RU" sz="2800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598" y="5949280"/>
            <a:ext cx="75456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>
                    <a:lumMod val="85000"/>
                  </a:schemeClr>
                </a:solidFill>
                <a:latin typeface="Bahnschrift SemiLight" pitchFamily="34" charset="0"/>
              </a:rPr>
              <a:t>Витебский государственный медицинский университет</a:t>
            </a:r>
            <a:endParaRPr lang="ru-RU" sz="2200" dirty="0">
              <a:solidFill>
                <a:schemeClr val="bg1">
                  <a:lumMod val="85000"/>
                </a:schemeClr>
              </a:solidFill>
              <a:latin typeface="Bahnschrift SemiLigh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3946" y="188640"/>
            <a:ext cx="8640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76-ая научно-практическая конференция студентов и молодых ученых «Актуальные вопросы современной медицины и фармации»</a:t>
            </a:r>
          </a:p>
          <a:p>
            <a:endParaRPr lang="ru-RU" sz="2400" dirty="0" smtClean="0">
              <a:solidFill>
                <a:schemeClr val="bg1"/>
              </a:solidFill>
            </a:endParaRPr>
          </a:p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Секция, посвященная 80-летию освобождения Беларуси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88640"/>
            <a:ext cx="8712968" cy="2016224"/>
          </a:xfrm>
          <a:prstGeom prst="rect">
            <a:avLst/>
          </a:prstGeom>
          <a:noFill/>
          <a:ln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79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8" y="-11113"/>
            <a:ext cx="8888413" cy="688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556792"/>
            <a:ext cx="3926873" cy="27789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980728"/>
            <a:ext cx="39604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Под руководством Л.И. Богдановича выполнены 2 докторские и 7 кандидатских диссертаций. Его перу принадлежит более 100 научных работ, среди которых 3 монографии, разделы в трехтомном руководстве по </a:t>
            </a:r>
            <a:r>
              <a:rPr lang="ru-RU" i="1" dirty="0" err="1"/>
              <a:t>дерматовенерологии</a:t>
            </a:r>
            <a:r>
              <a:rPr lang="ru-RU" i="1" dirty="0"/>
              <a:t>, в «Большой медицинской энциклопедии», в монографии «Ультразвук и его лечебное применение». Леонид Иванович является соавтором двух изданий учебника по физиотерапии для медицинских училищ, учебного пособия по НИРС. Им издано 5 методических рекомендаций по лечению ряда кожных заболеваний.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48163" y="4357131"/>
            <a:ext cx="427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/>
              <a:t>«</a:t>
            </a:r>
            <a:r>
              <a:rPr lang="ru-RU" b="1" i="1" dirty="0" smtClean="0"/>
              <a:t>Большая медицинская энциклопедия»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213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297" y="48299"/>
            <a:ext cx="2578756" cy="2782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45360"/>
            <a:ext cx="2116084" cy="33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068960"/>
            <a:ext cx="2434740" cy="3444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745" y="764704"/>
            <a:ext cx="3672804" cy="5278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26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13690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Bahnschrift SemiLight" pitchFamily="34" charset="0"/>
              </a:rPr>
              <a:t>Леонид Иванович Богданович до последних дней сохранял замечательную память и интерес к жизни. Весь его облик - облик человека, преисполненного мудрости и внутреннего спокойствия, за плечами которого достойно прожитая жизнь, посвященная беззаветному служению любимому делу и людям.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780928"/>
            <a:ext cx="5139300" cy="38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6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58443" cy="59766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6672"/>
            <a:ext cx="4176464" cy="37548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Bookman Old Style" pitchFamily="18" charset="0"/>
              </a:rPr>
              <a:t>БОГДАНОВИЧ ЛЕОНИД ИВАНОВИЧ</a:t>
            </a:r>
          </a:p>
          <a:p>
            <a:endParaRPr lang="ru-RU" sz="4000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Р</a:t>
            </a:r>
            <a:r>
              <a:rPr lang="ru-RU" dirty="0" smtClean="0">
                <a:solidFill>
                  <a:schemeClr val="bg1"/>
                </a:solidFill>
                <a:latin typeface="Bahnschrift SemiLight" pitchFamily="34" charset="0"/>
              </a:rPr>
              <a:t>одился </a:t>
            </a:r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18 февраля 1923 года в семье известного врача-дерматолога Ивана Илларионовича </a:t>
            </a:r>
            <a:r>
              <a:rPr lang="ru-RU" dirty="0" smtClean="0">
                <a:solidFill>
                  <a:schemeClr val="bg1"/>
                </a:solidFill>
                <a:latin typeface="Bahnschrift SemiLight" pitchFamily="34" charset="0"/>
              </a:rPr>
              <a:t>Богдановича.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267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4149080"/>
            <a:ext cx="58326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 SemiLight" pitchFamily="34" charset="0"/>
              </a:rPr>
              <a:t>Окончив </a:t>
            </a:r>
            <a:r>
              <a:rPr lang="ru-RU" sz="2400" b="1" dirty="0">
                <a:solidFill>
                  <a:schemeClr val="bg1"/>
                </a:solidFill>
                <a:latin typeface="Bahnschrift SemiLight" pitchFamily="34" charset="0"/>
              </a:rPr>
              <a:t>среднюю школу с золотой медалью и одновременно музыкальную школу по классу скрипки, он мог бы сделать карьеру ученого или музыканта, однако этим планам помешала </a:t>
            </a:r>
            <a:r>
              <a:rPr lang="ru-RU" sz="2400" b="1" dirty="0" smtClean="0">
                <a:solidFill>
                  <a:schemeClr val="bg1"/>
                </a:solidFill>
                <a:latin typeface="Bahnschrift SemiLight" pitchFamily="34" charset="0"/>
              </a:rPr>
              <a:t>война.</a:t>
            </a:r>
            <a:endParaRPr lang="ru-RU" sz="2400" b="1" dirty="0">
              <a:solidFill>
                <a:schemeClr val="bg1"/>
              </a:solidFill>
              <a:latin typeface="Bahnschrift SemiLight" pitchFamily="34" charset="0"/>
            </a:endParaRPr>
          </a:p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32656"/>
            <a:ext cx="3597501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93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88640"/>
            <a:ext cx="63367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effectLst>
                  <a:glow rad="63500">
                    <a:schemeClr val="bg2">
                      <a:alpha val="60000"/>
                    </a:schemeClr>
                  </a:glow>
                </a:effectLst>
                <a:latin typeface="Bahnschrift SemiLight" pitchFamily="34" charset="0"/>
              </a:rPr>
              <a:t>Уже в ноябре 1941 года Леонида Ивановича призвали в ряды Красной Армии и вначале зачислили в отдельный лыжный батальон для ночных действий в тылу врага. Вскоре имевшего среднее образование Леонида направили на учебу в артиллерийское училище. В мае 1942 года, получив звание лейтенанта, он уже командовал огневым взводом одной из артиллерийских батарей стрелковой дивизии, в составе которой участвовал в боях на </a:t>
            </a:r>
            <a:r>
              <a:rPr lang="ru-RU" sz="2000" b="1" dirty="0" err="1">
                <a:effectLst>
                  <a:glow rad="63500">
                    <a:schemeClr val="bg2">
                      <a:alpha val="60000"/>
                    </a:schemeClr>
                  </a:glow>
                </a:effectLst>
                <a:latin typeface="Bahnschrift SemiLight" pitchFamily="34" charset="0"/>
              </a:rPr>
              <a:t>Волховском</a:t>
            </a:r>
            <a:r>
              <a:rPr lang="ru-RU" sz="2000" b="1" dirty="0">
                <a:effectLst>
                  <a:glow rad="63500">
                    <a:schemeClr val="bg2">
                      <a:alpha val="60000"/>
                    </a:schemeClr>
                  </a:glow>
                </a:effectLst>
                <a:latin typeface="Bahnschrift SemiLight" pitchFamily="34" charset="0"/>
              </a:rPr>
              <a:t> и Ленинградском фронтах и был награжден медалью «За оборону Ленинграда». </a:t>
            </a:r>
          </a:p>
        </p:txBody>
      </p:sp>
    </p:spTree>
    <p:extLst>
      <p:ext uri="{BB962C8B-B14F-4D97-AF65-F5344CB8AC3E}">
        <p14:creationId xmlns:p14="http://schemas.microsoft.com/office/powerpoint/2010/main" val="365523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0"/>
            <a:ext cx="8889082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59" y="490756"/>
            <a:ext cx="394048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/>
              <a:t>«18 мне исполнилось в 41-ом, и я был призван в армию. Воевал на </a:t>
            </a:r>
            <a:r>
              <a:rPr lang="ru-RU" sz="2000" i="1" dirty="0" err="1"/>
              <a:t>Волховском</a:t>
            </a:r>
            <a:r>
              <a:rPr lang="ru-RU" sz="2000" i="1" dirty="0"/>
              <a:t>, Ленинградском фронтах... На Ленинградском фронте был тяжело ранен в ногу, в шею и оба глаза (4 осколка </a:t>
            </a:r>
            <a:r>
              <a:rPr lang="ru-RU" sz="2000" i="1" dirty="0" smtClean="0"/>
              <a:t>в </a:t>
            </a:r>
            <a:r>
              <a:rPr lang="ru-RU" sz="2000" i="1" dirty="0"/>
              <a:t>левый глаз и один - в правый).</a:t>
            </a:r>
          </a:p>
          <a:p>
            <a:r>
              <a:rPr lang="ru-RU" sz="2000" i="1" dirty="0"/>
              <a:t>В медсанбате полкового госпиталя мне сообщили, что придётся отнять ногу, но майор-хирург, делавший операцию, постарался сделать всё, чтобы её сохранить (сделал лампасный разрез). А вот врач-офтальмолог была менее опытна и упряма в своих решениях. Лечение не приносило положительных результатов</a:t>
            </a:r>
            <a:r>
              <a:rPr lang="ru-RU" sz="2000" i="1" dirty="0" smtClean="0"/>
              <a:t>,</a:t>
            </a:r>
            <a:endParaRPr lang="ru-RU" sz="20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5004048" y="490756"/>
            <a:ext cx="38164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/>
              <a:t>и </a:t>
            </a:r>
            <a:r>
              <a:rPr lang="ru-RU" sz="2000" i="1" dirty="0"/>
              <a:t>я мог полностью потерять </a:t>
            </a:r>
          </a:p>
          <a:p>
            <a:r>
              <a:rPr lang="ru-RU" sz="2000" i="1" dirty="0" smtClean="0"/>
              <a:t>зрение </a:t>
            </a:r>
            <a:r>
              <a:rPr lang="ru-RU" sz="2000" i="1" dirty="0"/>
              <a:t>ещё в юности, если бы не перевели меня в Свердловский центр. Там опытный доцент-офтальмолог в течение 10 минут поставил правильный диагноз и назначил повторное лечение. Произошло чудо: зрение правого глаза стало восстанавливаться. Я вновь увидел голубое небо, зелёную траву..., снова захотелось жить. Зрение с 0,01 вернулось на 80%. Тогда я решил, что стану врачом, но таким врачом, как хирург-майор и офтальмолог-доцент»</a:t>
            </a:r>
          </a:p>
        </p:txBody>
      </p:sp>
    </p:spTree>
    <p:extLst>
      <p:ext uri="{BB962C8B-B14F-4D97-AF65-F5344CB8AC3E}">
        <p14:creationId xmlns:p14="http://schemas.microsoft.com/office/powerpoint/2010/main" val="165969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3848" y="3140968"/>
            <a:ext cx="58143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Чувство огромной благодарности врачам вызвало страстное желание посвятить свою жизнь медицине. Объясняя в последующем свой выбор студентам, Леонид Иванович всегда  повторял, что медицина – это величайшая наука, где нужно быть не только величайшим профессионалом, но и мыслителем, философом, чтобы уметь решать задачи со многими неизвестными. Решению таких задач и была посвящена вся его дальнейшая врачебная и научная </a:t>
            </a:r>
            <a:r>
              <a:rPr lang="ru-RU" sz="2000" b="1" dirty="0" smtClean="0">
                <a:solidFill>
                  <a:schemeClr val="bg1"/>
                </a:solidFill>
                <a:latin typeface="Bahnschrift SemiLight" pitchFamily="34" charset="0"/>
              </a:rPr>
              <a:t>судьба.</a:t>
            </a:r>
            <a:endParaRPr lang="ru-RU" sz="2000" b="1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9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21" y="3217828"/>
            <a:ext cx="5148064" cy="365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92080" y="548680"/>
            <a:ext cx="3600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ahnschrift SemiLight" pitchFamily="34" charset="0"/>
              </a:rPr>
              <a:t>В 1944 году Л.И. Богданович поступил в медицинский институт в Минске, затем продолжил учебу в Витебском медицинском институте, где последние 3 года учебы был сталинским стипендиатом. В 1949 году Леонид Иванович окончил Витебский медицинский институт, после этого обучался в клинической ординатуре, а в 1952-1954 годах работал ассистентом кафедры кожных и венерических болезней Витебского медицинского института.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125543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8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88640"/>
            <a:ext cx="87849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После защиты кандидатской диссертации </a:t>
            </a:r>
            <a:r>
              <a:rPr lang="ru-RU" dirty="0" smtClean="0">
                <a:solidFill>
                  <a:schemeClr val="bg1"/>
                </a:solidFill>
                <a:latin typeface="Bahnschrift SemiLight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1954 г. Леонид Богданович работал в Москве, вначале в Центральном кожно-венерологическом институте, а затем являлся докторантом на кафедре кожных болезней Центрального института усовершенствования врачей, где начал изучать проблему лечения кожных заболеваний ультразвуком. </a:t>
            </a:r>
            <a:endParaRPr lang="ru-RU" dirty="0" smtClean="0">
              <a:solidFill>
                <a:schemeClr val="bg1"/>
              </a:solidFill>
              <a:latin typeface="Bahnschrift SemiLight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Bahnschrift SemiLight" pitchFamily="34" charset="0"/>
              </a:rPr>
              <a:t>В </a:t>
            </a:r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1959 году он защитил докторскую диссертацию «Ультразвук в дерматологии», при этом его монография по данной проблеме была в то время первой в мировой дерматологии. В 1960 году Л. И. Богданович был утвержден в звании профессора и в 37 лет стал самым молодым доктором наук и профессором среди медиков Беларуси и самым молодым в бывшем СССР </a:t>
            </a:r>
            <a:r>
              <a:rPr lang="ru-RU" dirty="0" err="1">
                <a:solidFill>
                  <a:schemeClr val="bg1"/>
                </a:solidFill>
                <a:latin typeface="Bahnschrift SemiLight" pitchFamily="34" charset="0"/>
              </a:rPr>
              <a:t>дерматовенерологом</a:t>
            </a:r>
            <a:r>
              <a:rPr lang="ru-RU" dirty="0">
                <a:solidFill>
                  <a:schemeClr val="bg1"/>
                </a:solidFill>
                <a:latin typeface="Bahnschrift SemiLight" pitchFamily="34" charset="0"/>
              </a:rPr>
              <a:t> с такой высокой ученой степенью.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435156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87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95936" y="-27384"/>
            <a:ext cx="4824536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Bahnschrift SemiLight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1958 по 1996 </a:t>
            </a:r>
            <a:r>
              <a:rPr lang="ru-RU" sz="2000" b="1" dirty="0" smtClean="0">
                <a:solidFill>
                  <a:schemeClr val="bg1"/>
                </a:solidFill>
                <a:latin typeface="Bahnschrift SemiLight" pitchFamily="34" charset="0"/>
              </a:rPr>
              <a:t>год Леонид </a:t>
            </a:r>
            <a:r>
              <a:rPr lang="ru-RU" sz="2000" b="1" dirty="0" err="1">
                <a:solidFill>
                  <a:schemeClr val="bg1"/>
                </a:solidFill>
                <a:latin typeface="Bahnschrift SemiLight" pitchFamily="34" charset="0"/>
              </a:rPr>
              <a:t>Ивановиич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 возглавлял кафедру кожных и венерических болезней Витебского медицинского института, где в полной мере сумел проявить себя в качестве опытнейшего врача-клинициста, талантливого педагога, лектора и ученого. Профессором Л.И. Богдановичем были предложены новые методы лечения </a:t>
            </a:r>
            <a:r>
              <a:rPr lang="ru-RU" sz="2000" b="1" dirty="0" smtClean="0">
                <a:solidFill>
                  <a:schemeClr val="bg1"/>
                </a:solidFill>
                <a:latin typeface="Bahnschrift SemiLight" pitchFamily="34" charset="0"/>
              </a:rPr>
              <a:t>различных заболеваний.</a:t>
            </a:r>
            <a:r>
              <a:rPr lang="ru-RU" sz="2000" dirty="0"/>
              <a:t> 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Он впервые в нашей стране применил ультразвук для лечения кожных заболеваний, предложил метод </a:t>
            </a:r>
            <a:r>
              <a:rPr lang="ru-RU" sz="2000" b="1" dirty="0" err="1">
                <a:solidFill>
                  <a:schemeClr val="bg1"/>
                </a:solidFill>
                <a:latin typeface="Bahnschrift SemiLight" pitchFamily="34" charset="0"/>
              </a:rPr>
              <a:t>фонофореза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 фторированных стероидных мазей при кожном зуде, ограниченном нейродермите, хронической экземе. Предложенный им для лечения чесотки </a:t>
            </a:r>
            <a:r>
              <a:rPr lang="ru-RU" sz="2000" b="1" dirty="0" err="1">
                <a:solidFill>
                  <a:schemeClr val="bg1"/>
                </a:solidFill>
                <a:latin typeface="Bahnschrift SemiLight" pitchFamily="34" charset="0"/>
              </a:rPr>
              <a:t>полисульфидный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 линимент и в настоящее время является высокоэффективным средством среди </a:t>
            </a:r>
            <a:r>
              <a:rPr lang="ru-RU" sz="2000" b="1" dirty="0" err="1">
                <a:solidFill>
                  <a:schemeClr val="bg1"/>
                </a:solidFill>
                <a:latin typeface="Bahnschrift SemiLight" pitchFamily="34" charset="0"/>
              </a:rPr>
              <a:t>скабицидов</a:t>
            </a:r>
            <a:r>
              <a:rPr lang="ru-RU" sz="2000" b="1" dirty="0">
                <a:solidFill>
                  <a:schemeClr val="bg1"/>
                </a:solidFill>
                <a:latin typeface="Bahnschrift SemiLight" pitchFamily="34" charset="0"/>
              </a:rPr>
              <a:t>. </a:t>
            </a:r>
          </a:p>
          <a:p>
            <a:pPr algn="ctr"/>
            <a:endParaRPr lang="ru-RU" sz="2000" b="1" dirty="0">
              <a:solidFill>
                <a:schemeClr val="bg1"/>
              </a:solidFill>
              <a:latin typeface="Bahnschrift SemiLigh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1" y="0"/>
            <a:ext cx="38226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308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747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Surface Pro</dc:creator>
  <cp:lastModifiedBy>Surface Pro</cp:lastModifiedBy>
  <cp:revision>27</cp:revision>
  <dcterms:created xsi:type="dcterms:W3CDTF">2024-04-10T20:11:30Z</dcterms:created>
  <dcterms:modified xsi:type="dcterms:W3CDTF">2024-04-24T16:51:18Z</dcterms:modified>
</cp:coreProperties>
</file>