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6" r:id="rId3"/>
    <p:sldId id="335" r:id="rId4"/>
    <p:sldId id="337" r:id="rId5"/>
    <p:sldId id="257" r:id="rId6"/>
    <p:sldId id="258" r:id="rId7"/>
    <p:sldId id="259" r:id="rId8"/>
    <p:sldId id="260" r:id="rId9"/>
    <p:sldId id="261" r:id="rId10"/>
    <p:sldId id="263" r:id="rId11"/>
    <p:sldId id="264" r:id="rId12"/>
    <p:sldId id="265" r:id="rId13"/>
    <p:sldId id="267" r:id="rId14"/>
    <p:sldId id="268" r:id="rId15"/>
    <p:sldId id="269" r:id="rId16"/>
    <p:sldId id="270" r:id="rId17"/>
    <p:sldId id="271" r:id="rId18"/>
    <p:sldId id="282" r:id="rId19"/>
    <p:sldId id="287" r:id="rId20"/>
    <p:sldId id="288" r:id="rId21"/>
    <p:sldId id="289" r:id="rId22"/>
    <p:sldId id="290" r:id="rId23"/>
    <p:sldId id="291" r:id="rId24"/>
    <p:sldId id="293" r:id="rId25"/>
    <p:sldId id="295" r:id="rId26"/>
    <p:sldId id="296" r:id="rId27"/>
    <p:sldId id="297" r:id="rId28"/>
    <p:sldId id="298" r:id="rId29"/>
    <p:sldId id="300" r:id="rId30"/>
    <p:sldId id="299" r:id="rId31"/>
    <p:sldId id="305" r:id="rId32"/>
    <p:sldId id="306" r:id="rId33"/>
    <p:sldId id="307" r:id="rId34"/>
    <p:sldId id="313" r:id="rId35"/>
    <p:sldId id="314" r:id="rId36"/>
    <p:sldId id="315" r:id="rId37"/>
    <p:sldId id="316" r:id="rId38"/>
    <p:sldId id="317" r:id="rId39"/>
    <p:sldId id="318" r:id="rId40"/>
    <p:sldId id="319" r:id="rId41"/>
    <p:sldId id="321" r:id="rId42"/>
    <p:sldId id="322" r:id="rId43"/>
    <p:sldId id="323" r:id="rId44"/>
    <p:sldId id="324" r:id="rId45"/>
    <p:sldId id="326" r:id="rId46"/>
    <p:sldId id="327" r:id="rId47"/>
    <p:sldId id="328" r:id="rId48"/>
    <p:sldId id="336" r:id="rId49"/>
    <p:sldId id="331" r:id="rId50"/>
    <p:sldId id="333" r:id="rId51"/>
    <p:sldId id="338" r:id="rId52"/>
    <p:sldId id="334"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00717"/>
    <a:srgbClr val="210E30"/>
    <a:srgbClr val="2D1341"/>
    <a:srgbClr val="3C1A56"/>
    <a:srgbClr val="FA410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0" d="100"/>
          <a:sy n="60" d="100"/>
        </p:scale>
        <p:origin x="-768" y="-87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C6FC0-8B4A-4407-BE31-1279A05EA89A}" type="datetimeFigureOut">
              <a:rPr lang="ru-RU" smtClean="0"/>
              <a:pPr/>
              <a:t>23.08.2018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927C5-EA65-4F54-B71A-E2D723679458}" type="slidenum">
              <a:rPr lang="ru-RU" smtClean="0"/>
              <a:pPr/>
              <a:t>‹#›</a:t>
            </a:fld>
            <a:endParaRPr lang="ru-RU"/>
          </a:p>
        </p:txBody>
      </p:sp>
    </p:spTree>
    <p:extLst>
      <p:ext uri="{BB962C8B-B14F-4D97-AF65-F5344CB8AC3E}">
        <p14:creationId xmlns:p14="http://schemas.microsoft.com/office/powerpoint/2010/main" xmlns="" val="250731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927C5-EA65-4F54-B71A-E2D723679458}" type="slidenum">
              <a:rPr lang="ru-RU" smtClean="0"/>
              <a:pPr/>
              <a:t>25</a:t>
            </a:fld>
            <a:endParaRPr lang="ru-RU"/>
          </a:p>
        </p:txBody>
      </p:sp>
    </p:spTree>
    <p:extLst>
      <p:ext uri="{BB962C8B-B14F-4D97-AF65-F5344CB8AC3E}">
        <p14:creationId xmlns:p14="http://schemas.microsoft.com/office/powerpoint/2010/main" xmlns="" val="366779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53A7155-3C4E-453F-8A83-04C6D509F58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5071BA30-3B95-4BE1-8469-4F196DC79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11672788-C5F4-4DE0-96DC-0B25C4BEAE43}"/>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5" name="Нижний колонтитул 4">
            <a:extLst>
              <a:ext uri="{FF2B5EF4-FFF2-40B4-BE49-F238E27FC236}">
                <a16:creationId xmlns:a16="http://schemas.microsoft.com/office/drawing/2014/main" xmlns="" id="{6069ECE0-EA5D-45F3-AEC3-9BB7DE4F59F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1C7EBD5-20EB-4A22-8EE7-E3CBD37D8896}"/>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28638649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95D587-DC39-4CD5-A40B-9113BEA4401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6095E505-216B-4792-9AD9-9C8E1359080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F1A1214-E521-4575-B7B5-1737B17DEB59}"/>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5" name="Нижний колонтитул 4">
            <a:extLst>
              <a:ext uri="{FF2B5EF4-FFF2-40B4-BE49-F238E27FC236}">
                <a16:creationId xmlns:a16="http://schemas.microsoft.com/office/drawing/2014/main" xmlns="" id="{A75A4D4A-FDCD-414D-A9C7-308EEDFC5F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4CF0D59-F712-401A-BBCF-9D032D198EC5}"/>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14343712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C28DC024-B11A-40CE-9FB4-9EB6C5A14A1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BA7986ED-FF2E-4668-AB00-89A89D1DBE4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8D043EB-8DB4-40B6-8FD6-D23FA5988C89}"/>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5" name="Нижний колонтитул 4">
            <a:extLst>
              <a:ext uri="{FF2B5EF4-FFF2-40B4-BE49-F238E27FC236}">
                <a16:creationId xmlns:a16="http://schemas.microsoft.com/office/drawing/2014/main" xmlns="" id="{E880E75D-93F5-4A65-8C0A-DBF0E04D01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4B7933C-37E6-45D4-B7F6-757461B1ACE4}"/>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8779292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114E84-9748-4E3D-840F-A5852B31354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7F6235DD-CC65-4BB8-8FA5-A06EAE07D53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D9EDDED-0AA8-4646-8F13-2F97E4FC96C3}"/>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5" name="Нижний колонтитул 4">
            <a:extLst>
              <a:ext uri="{FF2B5EF4-FFF2-40B4-BE49-F238E27FC236}">
                <a16:creationId xmlns:a16="http://schemas.microsoft.com/office/drawing/2014/main" xmlns="" id="{D168D290-5957-4647-9910-0B9211E0198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1C2EEEA-AE58-4DBD-BA3C-B3D09DA93723}"/>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36149066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D14884-0B96-4749-BDEA-D27AC8AED4A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2C693B18-6EE9-4D8C-94B2-5D2723CC95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9817C46C-76D0-4C89-83C6-86D4BD471416}"/>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5" name="Нижний колонтитул 4">
            <a:extLst>
              <a:ext uri="{FF2B5EF4-FFF2-40B4-BE49-F238E27FC236}">
                <a16:creationId xmlns:a16="http://schemas.microsoft.com/office/drawing/2014/main" xmlns="" id="{815AC197-D45A-4B33-86B7-0092010150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D329944-B8EF-4F6D-8644-1DF935F9D7FB}"/>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10791566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7F40E8C-5A2D-45AB-A5A5-924A622D5A2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08634C63-BC40-427F-9DFF-CF0A04E74FB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F8DED96A-C732-4930-906D-DCB23347161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25C102C8-99BF-4050-9E73-DBC5C8A6469D}"/>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6" name="Нижний колонтитул 5">
            <a:extLst>
              <a:ext uri="{FF2B5EF4-FFF2-40B4-BE49-F238E27FC236}">
                <a16:creationId xmlns:a16="http://schemas.microsoft.com/office/drawing/2014/main" xmlns="" id="{320B2537-7388-4E4C-B4D6-EC9EE62BCED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16ADE5E-3C28-4947-828B-AB6FC73E94E8}"/>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34417247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2D9ABF4-12DF-4A73-9CC2-DA3ADBF5F2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9B3624D9-187E-4971-909D-C8CD65E3EF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5A47AB6D-34CF-401F-898E-B3BA3C3C286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95DAEB93-36E9-46D7-B18B-2E9D30D02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16DCE28-C2D1-4B74-B851-BBC5256F711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6531EBBC-7990-4C3D-B2A5-2358BB2CB248}"/>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8" name="Нижний колонтитул 7">
            <a:extLst>
              <a:ext uri="{FF2B5EF4-FFF2-40B4-BE49-F238E27FC236}">
                <a16:creationId xmlns:a16="http://schemas.microsoft.com/office/drawing/2014/main" xmlns="" id="{CD700F39-D9B0-4B77-9674-D777EC5BBD5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B23F2D97-71F7-430E-BB95-63AD6E3A19E6}"/>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11180148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30F3FB-FC61-44AF-AA1D-C09CCAB47E8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53EB49AD-B9D8-4B63-84D2-D05B371D0F51}"/>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4" name="Нижний колонтитул 3">
            <a:extLst>
              <a:ext uri="{FF2B5EF4-FFF2-40B4-BE49-F238E27FC236}">
                <a16:creationId xmlns:a16="http://schemas.microsoft.com/office/drawing/2014/main" xmlns="" id="{D3FB35D8-ED45-44E6-8CC9-CEFB44E523D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73052494-C87E-413A-854C-786D1B99FFE8}"/>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34549589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03236218-4620-4CD4-920B-2ED82874F7B0}"/>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3" name="Нижний колонтитул 2">
            <a:extLst>
              <a:ext uri="{FF2B5EF4-FFF2-40B4-BE49-F238E27FC236}">
                <a16:creationId xmlns:a16="http://schemas.microsoft.com/office/drawing/2014/main" xmlns="" id="{D3DFC7F2-B126-41F8-AC9E-CA3E625E5B1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2EB3C46D-6949-41B6-B0B0-2D7028BFFAF7}"/>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210018683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0EECE79-60A1-4BEB-9DDF-05ACF17D11A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E89D9BEF-3D7F-4C8F-A091-AFCC79C8F5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30DCB681-0EEC-48BD-942E-82FAAD424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9FDA7D06-CAED-4D52-9A88-64D04836A65B}"/>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6" name="Нижний колонтитул 5">
            <a:extLst>
              <a:ext uri="{FF2B5EF4-FFF2-40B4-BE49-F238E27FC236}">
                <a16:creationId xmlns:a16="http://schemas.microsoft.com/office/drawing/2014/main" xmlns="" id="{00AD67EF-1C7E-4F17-A0C6-FA884A71544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74F9D3B-35B7-49BA-A997-0BFA5CFB9C67}"/>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19272943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F46EFF-7632-4504-91DF-F0396CDF34D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4BFAF926-905D-46A7-97AC-50B6724095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B8479BA0-95DF-4CCB-9805-2D82017DB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A24BB81-5A68-49C1-BC25-DECFBCC84649}"/>
              </a:ext>
            </a:extLst>
          </p:cNvPr>
          <p:cNvSpPr>
            <a:spLocks noGrp="1"/>
          </p:cNvSpPr>
          <p:nvPr>
            <p:ph type="dt" sz="half" idx="10"/>
          </p:nvPr>
        </p:nvSpPr>
        <p:spPr/>
        <p:txBody>
          <a:bodyPr/>
          <a:lstStyle/>
          <a:p>
            <a:fld id="{F31DCBAA-2439-40F3-B767-B8CB86BC6645}" type="datetimeFigureOut">
              <a:rPr lang="ru-RU" smtClean="0"/>
              <a:pPr/>
              <a:t>23.08.2018</a:t>
            </a:fld>
            <a:endParaRPr lang="ru-RU"/>
          </a:p>
        </p:txBody>
      </p:sp>
      <p:sp>
        <p:nvSpPr>
          <p:cNvPr id="6" name="Нижний колонтитул 5">
            <a:extLst>
              <a:ext uri="{FF2B5EF4-FFF2-40B4-BE49-F238E27FC236}">
                <a16:creationId xmlns:a16="http://schemas.microsoft.com/office/drawing/2014/main" xmlns="" id="{E4FF26BD-E801-428E-B1A7-14E30CF83C8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27465C9-5DC4-493D-A973-B5A54C03B8A4}"/>
              </a:ext>
            </a:extLst>
          </p:cNvPr>
          <p:cNvSpPr>
            <a:spLocks noGrp="1"/>
          </p:cNvSpPr>
          <p:nvPr>
            <p:ph type="sldNum" sz="quarter" idx="12"/>
          </p:nvPr>
        </p:nvSpPr>
        <p:spPr/>
        <p:txBody>
          <a:body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7546413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AAEAB5-EDA7-4D7C-A4B6-60DC63A1D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2B1B363B-BCC0-4409-BFC7-1AF54313B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16714A3-605F-4F8E-961D-B34A41A11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DCBAA-2439-40F3-B767-B8CB86BC6645}" type="datetimeFigureOut">
              <a:rPr lang="ru-RU" smtClean="0"/>
              <a:pPr/>
              <a:t>23.08.2018</a:t>
            </a:fld>
            <a:endParaRPr lang="ru-RU"/>
          </a:p>
        </p:txBody>
      </p:sp>
      <p:sp>
        <p:nvSpPr>
          <p:cNvPr id="5" name="Нижний колонтитул 4">
            <a:extLst>
              <a:ext uri="{FF2B5EF4-FFF2-40B4-BE49-F238E27FC236}">
                <a16:creationId xmlns:a16="http://schemas.microsoft.com/office/drawing/2014/main" xmlns="" id="{A077CAE3-ADEF-47FF-9B2D-932B1839A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FFADBB1F-A55D-4723-A289-82354D299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679C6-3E90-4579-87D2-28CF84CD6D43}" type="slidenum">
              <a:rPr lang="ru-RU" smtClean="0"/>
              <a:pPr/>
              <a:t>‹#›</a:t>
            </a:fld>
            <a:endParaRPr lang="ru-RU"/>
          </a:p>
        </p:txBody>
      </p:sp>
    </p:spTree>
    <p:extLst>
      <p:ext uri="{BB962C8B-B14F-4D97-AF65-F5344CB8AC3E}">
        <p14:creationId xmlns:p14="http://schemas.microsoft.com/office/powerpoint/2010/main" xmlns="" val="432263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6.jpeg"/><Relationship Id="rId4" Type="http://schemas.microsoft.com/office/2007/relationships/hdphoto" Target="../media/hdphoto3.wd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4B6F79-EA06-45F0-AD30-E8F604B1CD1C}"/>
              </a:ext>
            </a:extLst>
          </p:cNvPr>
          <p:cNvSpPr>
            <a:spLocks noGrp="1"/>
          </p:cNvSpPr>
          <p:nvPr>
            <p:ph type="ctrTitle"/>
          </p:nvPr>
        </p:nvSpPr>
        <p:spPr>
          <a:xfrm>
            <a:off x="1524000" y="715971"/>
            <a:ext cx="9753600" cy="2387600"/>
          </a:xfrm>
        </p:spPr>
        <p:txBody>
          <a:bodyPr/>
          <a:lstStyle/>
          <a:p>
            <a:r>
              <a:rPr lang="ru-RU" b="1" dirty="0">
                <a:latin typeface="Times New Roman" panose="02020603050405020304" pitchFamily="18" charset="0"/>
                <a:cs typeface="Times New Roman" panose="02020603050405020304" pitchFamily="18" charset="0"/>
              </a:rPr>
              <a:t>СПИД – ЧУМА </a:t>
            </a:r>
            <a:r>
              <a:rPr lang="en-US" b="1" dirty="0">
                <a:latin typeface="Times New Roman" panose="02020603050405020304" pitchFamily="18" charset="0"/>
                <a:cs typeface="Times New Roman" panose="02020603050405020304" pitchFamily="18" charset="0"/>
              </a:rPr>
              <a:t>XXI </a:t>
            </a:r>
            <a:r>
              <a:rPr lang="ru-RU" b="1" dirty="0">
                <a:latin typeface="Times New Roman" panose="02020603050405020304" pitchFamily="18" charset="0"/>
                <a:cs typeface="Times New Roman" panose="02020603050405020304" pitchFamily="18" charset="0"/>
              </a:rPr>
              <a:t>ВЕКА</a:t>
            </a:r>
          </a:p>
        </p:txBody>
      </p:sp>
      <p:sp>
        <p:nvSpPr>
          <p:cNvPr id="3" name="Подзаголовок 2">
            <a:extLst>
              <a:ext uri="{FF2B5EF4-FFF2-40B4-BE49-F238E27FC236}">
                <a16:creationId xmlns:a16="http://schemas.microsoft.com/office/drawing/2014/main" xmlns="" id="{E0C1A42F-3E73-4C67-82F4-600AF84A8E3A}"/>
              </a:ext>
            </a:extLst>
          </p:cNvPr>
          <p:cNvSpPr>
            <a:spLocks noGrp="1"/>
          </p:cNvSpPr>
          <p:nvPr>
            <p:ph type="subTitle" idx="1"/>
          </p:nvPr>
        </p:nvSpPr>
        <p:spPr/>
        <p:txBody>
          <a:bodyPr>
            <a:normAutofit fontScale="92500" lnSpcReduction="20000"/>
          </a:bodyPr>
          <a:lstStyle/>
          <a:p>
            <a:pPr algn="l"/>
            <a:r>
              <a:rPr lang="ru-RU" sz="2800" dirty="0">
                <a:latin typeface="Times New Roman" panose="02020603050405020304" pitchFamily="18" charset="0"/>
                <a:cs typeface="Times New Roman" panose="02020603050405020304" pitchFamily="18" charset="0"/>
              </a:rPr>
              <a:t>Выполнила:</a:t>
            </a:r>
          </a:p>
          <a:p>
            <a:pPr algn="l"/>
            <a:r>
              <a:rPr lang="ru-RU" sz="2800" dirty="0">
                <a:latin typeface="Times New Roman" panose="02020603050405020304" pitchFamily="18" charset="0"/>
                <a:cs typeface="Times New Roman" panose="02020603050405020304" pitchFamily="18" charset="0"/>
              </a:rPr>
              <a:t>студентка 4 курса 25 группы</a:t>
            </a:r>
          </a:p>
          <a:p>
            <a:pPr algn="l"/>
            <a:r>
              <a:rPr lang="ru-RU" sz="2800" dirty="0">
                <a:latin typeface="Times New Roman" panose="02020603050405020304" pitchFamily="18" charset="0"/>
                <a:cs typeface="Times New Roman" panose="02020603050405020304" pitchFamily="18" charset="0"/>
              </a:rPr>
              <a:t>лечебного факультета</a:t>
            </a:r>
          </a:p>
          <a:p>
            <a:pPr algn="l"/>
            <a:r>
              <a:rPr lang="ru-RU" sz="2800" b="1" dirty="0">
                <a:solidFill>
                  <a:srgbClr val="100717"/>
                </a:solidFill>
                <a:latin typeface="Times New Roman" panose="02020603050405020304" pitchFamily="18" charset="0"/>
                <a:cs typeface="Times New Roman" panose="02020603050405020304" pitchFamily="18" charset="0"/>
              </a:rPr>
              <a:t>Каменецкая Екатерина Олеговна</a:t>
            </a:r>
          </a:p>
          <a:p>
            <a:endParaRPr lang="ru-RU" dirty="0"/>
          </a:p>
        </p:txBody>
      </p:sp>
    </p:spTree>
    <p:extLst>
      <p:ext uri="{BB962C8B-B14F-4D97-AF65-F5344CB8AC3E}">
        <p14:creationId xmlns:p14="http://schemas.microsoft.com/office/powerpoint/2010/main" xmlns="" val="3572425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90A66DD-C9FA-427B-97A5-CAF30ADF7047}"/>
              </a:ext>
            </a:extLst>
          </p:cNvPr>
          <p:cNvSpPr>
            <a:spLocks noGrp="1"/>
          </p:cNvSpPr>
          <p:nvPr>
            <p:ph idx="1"/>
          </p:nvPr>
        </p:nvSpPr>
        <p:spPr>
          <a:xfrm>
            <a:off x="0" y="58056"/>
            <a:ext cx="12192000" cy="6705600"/>
          </a:xfrm>
        </p:spPr>
        <p:txBody>
          <a:bodyPr>
            <a:normAutofit/>
          </a:bodyPr>
          <a:lstStyle/>
          <a:p>
            <a:pPr marL="0" indent="0" algn="just">
              <a:lnSpc>
                <a:spcPct val="100000"/>
              </a:lnSpc>
              <a:buNone/>
            </a:pPr>
            <a:r>
              <a:rPr lang="ru-RU" sz="32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В результате снижается сопротивляемость к вторичным инфекциям и новообразованиям. Кроме того, за счет прямого разрушающего действия вируса на клетки или в результате опосредованного действия (аутоиммунные механизмы) происходит поражение клеток нервной системы, различных клеток системы крови, сердечно-сосудистой, костно-мышечной, эндокринной и других систем. Все это обуславливает разнообразие клинической симптоматики и </a:t>
            </a:r>
            <a:r>
              <a:rPr lang="ru-RU" sz="3600" dirty="0" err="1">
                <a:latin typeface="Times New Roman" panose="02020603050405020304" pitchFamily="18" charset="0"/>
                <a:cs typeface="Times New Roman" panose="02020603050405020304" pitchFamily="18" charset="0"/>
              </a:rPr>
              <a:t>полиорганность</a:t>
            </a:r>
            <a:r>
              <a:rPr lang="ru-RU" sz="3600" dirty="0">
                <a:latin typeface="Times New Roman" panose="02020603050405020304" pitchFamily="18" charset="0"/>
                <a:cs typeface="Times New Roman" panose="02020603050405020304" pitchFamily="18" charset="0"/>
              </a:rPr>
              <a:t> поражений.</a:t>
            </a:r>
          </a:p>
        </p:txBody>
      </p:sp>
    </p:spTree>
    <p:extLst>
      <p:ext uri="{BB962C8B-B14F-4D97-AF65-F5344CB8AC3E}">
        <p14:creationId xmlns:p14="http://schemas.microsoft.com/office/powerpoint/2010/main" xmlns="" val="376509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13CD9315-A2FF-4A70-9EEA-1C026564226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2463" y="1048030"/>
            <a:ext cx="3929873" cy="3301093"/>
          </a:xfrm>
          <a:prstGeom prst="rect">
            <a:avLst/>
          </a:prstGeom>
          <a:ln>
            <a:noFill/>
          </a:ln>
          <a:effectLst>
            <a:softEdge rad="112500"/>
          </a:effectLst>
        </p:spPr>
      </p:pic>
      <p:sp>
        <p:nvSpPr>
          <p:cNvPr id="7" name="TextBox 6">
            <a:extLst>
              <a:ext uri="{FF2B5EF4-FFF2-40B4-BE49-F238E27FC236}">
                <a16:creationId xmlns:a16="http://schemas.microsoft.com/office/drawing/2014/main" xmlns="" id="{3C6E932B-4409-4B3F-8254-92DF2B0477D2}"/>
              </a:ext>
            </a:extLst>
          </p:cNvPr>
          <p:cNvSpPr txBox="1"/>
          <p:nvPr/>
        </p:nvSpPr>
        <p:spPr>
          <a:xfrm>
            <a:off x="121837" y="4349123"/>
            <a:ext cx="4597734" cy="461665"/>
          </a:xfrm>
          <a:prstGeom prst="rect">
            <a:avLst/>
          </a:prstGeom>
          <a:noFill/>
        </p:spPr>
        <p:txBody>
          <a:bodyPr wrap="none" rtlCol="0">
            <a:spAutoFit/>
          </a:bodyPr>
          <a:lstStyle/>
          <a:p>
            <a:r>
              <a:rPr lang="ru-RU" sz="2400" b="1" dirty="0">
                <a:latin typeface="Times New Roman" panose="02020603050405020304" pitchFamily="18" charset="0"/>
                <a:cs typeface="Times New Roman" panose="02020603050405020304" pitchFamily="18" charset="0"/>
              </a:rPr>
              <a:t>Псевдомембранозный кандидоз</a:t>
            </a:r>
          </a:p>
        </p:txBody>
      </p:sp>
      <p:pic>
        <p:nvPicPr>
          <p:cNvPr id="9" name="Рисунок 8">
            <a:extLst>
              <a:ext uri="{FF2B5EF4-FFF2-40B4-BE49-F238E27FC236}">
                <a16:creationId xmlns:a16="http://schemas.microsoft.com/office/drawing/2014/main" xmlns="" id="{661CE175-A9FF-4B4E-B8A4-E37BBC9EE20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9571" y="3513854"/>
            <a:ext cx="4052919" cy="2593868"/>
          </a:xfrm>
          <a:prstGeom prst="rect">
            <a:avLst/>
          </a:prstGeom>
          <a:ln>
            <a:noFill/>
          </a:ln>
          <a:effectLst>
            <a:softEdge rad="112500"/>
          </a:effectLst>
        </p:spPr>
      </p:pic>
      <p:sp>
        <p:nvSpPr>
          <p:cNvPr id="10" name="TextBox 9">
            <a:extLst>
              <a:ext uri="{FF2B5EF4-FFF2-40B4-BE49-F238E27FC236}">
                <a16:creationId xmlns:a16="http://schemas.microsoft.com/office/drawing/2014/main" xmlns="" id="{3CFCF6C4-560C-47DB-B977-6E7702402D5C}"/>
              </a:ext>
            </a:extLst>
          </p:cNvPr>
          <p:cNvSpPr txBox="1"/>
          <p:nvPr/>
        </p:nvSpPr>
        <p:spPr>
          <a:xfrm>
            <a:off x="5480051" y="6210665"/>
            <a:ext cx="2895280" cy="461665"/>
          </a:xfrm>
          <a:prstGeom prst="rect">
            <a:avLst/>
          </a:prstGeom>
          <a:noFill/>
        </p:spPr>
        <p:txBody>
          <a:bodyPr wrap="none" rtlCol="0">
            <a:spAutoFit/>
          </a:bodyPr>
          <a:lstStyle/>
          <a:p>
            <a:r>
              <a:rPr lang="ru-RU" sz="2400" b="1" dirty="0" err="1">
                <a:latin typeface="Times New Roman" panose="02020603050405020304" pitchFamily="18" charset="0"/>
                <a:cs typeface="Times New Roman" panose="02020603050405020304" pitchFamily="18" charset="0"/>
              </a:rPr>
              <a:t>Герпесный</a:t>
            </a:r>
            <a:r>
              <a:rPr lang="ru-RU" sz="2400" b="1" dirty="0">
                <a:latin typeface="Times New Roman" panose="02020603050405020304" pitchFamily="18" charset="0"/>
                <a:cs typeface="Times New Roman" panose="02020603050405020304" pitchFamily="18" charset="0"/>
              </a:rPr>
              <a:t> кератит</a:t>
            </a:r>
          </a:p>
        </p:txBody>
      </p:sp>
      <p:pic>
        <p:nvPicPr>
          <p:cNvPr id="12" name="Рисунок 11">
            <a:extLst>
              <a:ext uri="{FF2B5EF4-FFF2-40B4-BE49-F238E27FC236}">
                <a16:creationId xmlns:a16="http://schemas.microsoft.com/office/drawing/2014/main" xmlns="" id="{913D29DA-4E78-4AA4-96A9-5E50BB3AC37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876600" y="393666"/>
            <a:ext cx="4052918" cy="2661417"/>
          </a:xfrm>
          <a:prstGeom prst="rect">
            <a:avLst/>
          </a:prstGeom>
          <a:ln>
            <a:noFill/>
          </a:ln>
          <a:effectLst>
            <a:softEdge rad="112500"/>
          </a:effectLst>
        </p:spPr>
      </p:pic>
      <p:sp>
        <p:nvSpPr>
          <p:cNvPr id="13" name="TextBox 12">
            <a:extLst>
              <a:ext uri="{FF2B5EF4-FFF2-40B4-BE49-F238E27FC236}">
                <a16:creationId xmlns:a16="http://schemas.microsoft.com/office/drawing/2014/main" xmlns="" id="{0847899B-3364-47F1-8D26-4CE789F12AD2}"/>
              </a:ext>
            </a:extLst>
          </p:cNvPr>
          <p:cNvSpPr txBox="1"/>
          <p:nvPr/>
        </p:nvSpPr>
        <p:spPr>
          <a:xfrm>
            <a:off x="9042400" y="3053636"/>
            <a:ext cx="2631618" cy="461665"/>
          </a:xfrm>
          <a:prstGeom prst="rect">
            <a:avLst/>
          </a:prstGeom>
          <a:noFill/>
        </p:spPr>
        <p:txBody>
          <a:bodyPr wrap="none" rtlCol="0">
            <a:spAutoFit/>
          </a:bodyPr>
          <a:lstStyle/>
          <a:p>
            <a:r>
              <a:rPr lang="ru-RU" sz="2400" b="1" dirty="0">
                <a:latin typeface="Times New Roman" panose="02020603050405020304" pitchFamily="18" charset="0"/>
                <a:cs typeface="Times New Roman" panose="02020603050405020304" pitchFamily="18" charset="0"/>
              </a:rPr>
              <a:t>Саркома </a:t>
            </a:r>
            <a:r>
              <a:rPr lang="ru-RU" sz="2400" b="1" dirty="0" err="1">
                <a:latin typeface="Times New Roman" panose="02020603050405020304" pitchFamily="18" charset="0"/>
                <a:cs typeface="Times New Roman" panose="02020603050405020304" pitchFamily="18" charset="0"/>
              </a:rPr>
              <a:t>Капоши</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589733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607475-3178-4A6E-8DDF-4515171FFE01}"/>
              </a:ext>
            </a:extLst>
          </p:cNvPr>
          <p:cNvSpPr>
            <a:spLocks noGrp="1"/>
          </p:cNvSpPr>
          <p:nvPr>
            <p:ph type="title"/>
          </p:nvPr>
        </p:nvSpPr>
        <p:spPr>
          <a:xfrm>
            <a:off x="0" y="14517"/>
            <a:ext cx="12192000" cy="991738"/>
          </a:xfrm>
        </p:spPr>
        <p:txBody>
          <a:bodyPr>
            <a:normAutofit/>
          </a:bodyPr>
          <a:lstStyle/>
          <a:p>
            <a:pPr algn="ctr"/>
            <a:r>
              <a:rPr lang="ru-RU" b="1" dirty="0">
                <a:solidFill>
                  <a:srgbClr val="FF0000"/>
                </a:solidFill>
                <a:latin typeface="Times New Roman" panose="02020603050405020304" pitchFamily="18" charset="0"/>
                <a:cs typeface="Times New Roman" panose="02020603050405020304" pitchFamily="18" charset="0"/>
              </a:rPr>
              <a:t>Механизмы передачи:</a:t>
            </a:r>
          </a:p>
        </p:txBody>
      </p:sp>
      <p:sp>
        <p:nvSpPr>
          <p:cNvPr id="3" name="Объект 2">
            <a:extLst>
              <a:ext uri="{FF2B5EF4-FFF2-40B4-BE49-F238E27FC236}">
                <a16:creationId xmlns:a16="http://schemas.microsoft.com/office/drawing/2014/main" xmlns="" id="{EFE580BF-13AA-441B-BD66-2537DE166D9E}"/>
              </a:ext>
            </a:extLst>
          </p:cNvPr>
          <p:cNvSpPr>
            <a:spLocks noGrp="1"/>
          </p:cNvSpPr>
          <p:nvPr>
            <p:ph idx="1"/>
          </p:nvPr>
        </p:nvSpPr>
        <p:spPr>
          <a:xfrm>
            <a:off x="0" y="730937"/>
            <a:ext cx="12192000" cy="5866952"/>
          </a:xfrm>
        </p:spPr>
        <p:txBody>
          <a:bodyPr>
            <a:noAutofit/>
          </a:bodyPr>
          <a:lstStyle/>
          <a:p>
            <a:pPr marL="514350" indent="-514350">
              <a:buFont typeface="+mj-lt"/>
              <a:buAutoNum type="arabicPeriod"/>
            </a:pPr>
            <a:r>
              <a:rPr lang="ru-RU" sz="2600" b="1" dirty="0">
                <a:latin typeface="Times New Roman" panose="02020603050405020304" pitchFamily="18" charset="0"/>
                <a:cs typeface="Times New Roman" panose="02020603050405020304" pitchFamily="18" charset="0"/>
              </a:rPr>
              <a:t> контактный (половой);</a:t>
            </a:r>
          </a:p>
          <a:p>
            <a:pPr marL="514350" indent="-514350">
              <a:buFont typeface="+mj-lt"/>
              <a:buAutoNum type="arabicPeriod"/>
            </a:pPr>
            <a:r>
              <a:rPr lang="ru-RU" sz="2600" b="1" dirty="0">
                <a:latin typeface="Times New Roman" panose="02020603050405020304" pitchFamily="18" charset="0"/>
                <a:cs typeface="Times New Roman" panose="02020603050405020304" pitchFamily="18" charset="0"/>
              </a:rPr>
              <a:t>парентеральный (через кровь);</a:t>
            </a:r>
          </a:p>
          <a:p>
            <a:pPr marL="514350" indent="-514350">
              <a:buFont typeface="+mj-lt"/>
              <a:buAutoNum type="arabicPeriod"/>
            </a:pPr>
            <a:r>
              <a:rPr lang="ru-RU" sz="2600" b="1" dirty="0">
                <a:latin typeface="Times New Roman" panose="02020603050405020304" pitchFamily="18" charset="0"/>
                <a:cs typeface="Times New Roman" panose="02020603050405020304" pitchFamily="18" charset="0"/>
              </a:rPr>
              <a:t>вертикальный (от матери к плоду).</a:t>
            </a:r>
          </a:p>
          <a:p>
            <a:pPr marL="0" indent="0">
              <a:buNone/>
            </a:pPr>
            <a:r>
              <a:rPr lang="ru-RU" sz="2600" b="1" dirty="0">
                <a:latin typeface="Times New Roman" panose="02020603050405020304" pitchFamily="18" charset="0"/>
                <a:cs typeface="Times New Roman" panose="02020603050405020304" pitchFamily="18" charset="0"/>
              </a:rPr>
              <a:t>	Половой путь передачи. </a:t>
            </a:r>
            <a:r>
              <a:rPr lang="ru-RU" sz="2600" dirty="0">
                <a:latin typeface="Times New Roman" panose="02020603050405020304" pitchFamily="18" charset="0"/>
                <a:cs typeface="Times New Roman" panose="02020603050405020304" pitchFamily="18" charset="0"/>
              </a:rPr>
              <a:t>Осуществим при незащищенном половом сношении. При этом риск инфицирования при анальном контакте выше, чем при вагинальном. </a:t>
            </a:r>
          </a:p>
          <a:p>
            <a:pPr marL="0" indent="0">
              <a:buNone/>
            </a:pPr>
            <a:r>
              <a:rPr lang="ru-RU" sz="2600" b="1" dirty="0">
                <a:latin typeface="Times New Roman" panose="02020603050405020304" pitchFamily="18" charset="0"/>
                <a:cs typeface="Times New Roman" panose="02020603050405020304" pitchFamily="18" charset="0"/>
              </a:rPr>
              <a:t>	Парентеральный путь передачи:</a:t>
            </a:r>
          </a:p>
          <a:p>
            <a:pPr marL="0" indent="0">
              <a:buNone/>
            </a:pPr>
            <a:r>
              <a:rPr lang="ru-RU" sz="2600" dirty="0">
                <a:latin typeface="Times New Roman" panose="02020603050405020304" pitchFamily="18" charset="0"/>
                <a:cs typeface="Times New Roman" panose="02020603050405020304" pitchFamily="18" charset="0"/>
              </a:rPr>
              <a:t>-заражение через шприц при инъекциях (наиболее частый вариант инфицирования у инъекционных наркоманов); </a:t>
            </a:r>
          </a:p>
          <a:p>
            <a:pPr marL="0" indent="0">
              <a:buNone/>
            </a:pPr>
            <a:r>
              <a:rPr lang="ru-RU" sz="2600" dirty="0">
                <a:latin typeface="Times New Roman" panose="02020603050405020304" pitchFamily="18" charset="0"/>
                <a:cs typeface="Times New Roman" panose="02020603050405020304" pitchFamily="18" charset="0"/>
              </a:rPr>
              <a:t>-переливание крови/плазмы, трансплантация (этот путь был более распространен в первые годы ВИЧ, но сейчас риск крайне мал из-за тщательного тестирования кровоснабжения и донорских органов и тканей);</a:t>
            </a:r>
          </a:p>
          <a:p>
            <a:pPr marL="0" indent="0">
              <a:buNone/>
            </a:pPr>
            <a:r>
              <a:rPr lang="ru-RU" sz="2600" dirty="0">
                <a:latin typeface="Times New Roman" panose="02020603050405020304" pitchFamily="18" charset="0"/>
                <a:cs typeface="Times New Roman" panose="02020603050405020304" pitchFamily="18" charset="0"/>
              </a:rPr>
              <a:t>-хирургическое вмешательство;</a:t>
            </a:r>
          </a:p>
          <a:p>
            <a:pPr marL="0" indent="0">
              <a:buNone/>
            </a:pPr>
            <a:r>
              <a:rPr lang="ru-RU" sz="2600" dirty="0">
                <a:latin typeface="Times New Roman" panose="02020603050405020304" pitchFamily="18" charset="0"/>
                <a:cs typeface="Times New Roman" panose="02020603050405020304" pitchFamily="18" charset="0"/>
              </a:rPr>
              <a:t>-проведение лечебных процедур.</a:t>
            </a:r>
          </a:p>
        </p:txBody>
      </p:sp>
    </p:spTree>
    <p:extLst>
      <p:ext uri="{BB962C8B-B14F-4D97-AF65-F5344CB8AC3E}">
        <p14:creationId xmlns:p14="http://schemas.microsoft.com/office/powerpoint/2010/main" xmlns="" val="22160413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1777996-6E38-4298-BA83-8F03B4DE4E1E}"/>
              </a:ext>
            </a:extLst>
          </p:cNvPr>
          <p:cNvSpPr>
            <a:spLocks noGrp="1"/>
          </p:cNvSpPr>
          <p:nvPr>
            <p:ph idx="1"/>
          </p:nvPr>
        </p:nvSpPr>
        <p:spPr>
          <a:xfrm>
            <a:off x="0" y="50800"/>
            <a:ext cx="12192000" cy="6807200"/>
          </a:xfrm>
        </p:spPr>
        <p:txBody>
          <a:bodyPr>
            <a:normAutofit/>
          </a:bodyPr>
          <a:lstStyle/>
          <a:p>
            <a:pPr marL="0" indent="0" algn="just">
              <a:lnSpc>
                <a:spcPct val="100000"/>
              </a:lnSpc>
              <a:buNone/>
            </a:pPr>
            <a:r>
              <a:rPr lang="ru-RU" b="1"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Вертикальный путь. </a:t>
            </a:r>
            <a:r>
              <a:rPr lang="ru-RU" sz="3200" dirty="0">
                <a:latin typeface="Times New Roman" panose="02020603050405020304" pitchFamily="18" charset="0"/>
                <a:cs typeface="Times New Roman" panose="02020603050405020304" pitchFamily="18" charset="0"/>
              </a:rPr>
              <a:t>Передача инфекции от ВИЧ-положительной матери к ребёнку может происходить во время беременности, во время родов и во время грудного вскармливания. </a:t>
            </a:r>
            <a:r>
              <a:rPr lang="ru-RU" sz="3200" dirty="0">
                <a:solidFill>
                  <a:srgbClr val="FF0000"/>
                </a:solidFill>
                <a:latin typeface="Times New Roman" panose="02020603050405020304" pitchFamily="18" charset="0"/>
                <a:cs typeface="Times New Roman" panose="02020603050405020304" pitchFamily="18" charset="0"/>
              </a:rPr>
              <a:t>При этом риск инфицирования ребёнка при своевременном и постоянном приеме матерью антиретровирусной терапии сведён к минимуму!</a:t>
            </a:r>
          </a:p>
        </p:txBody>
      </p:sp>
      <p:pic>
        <p:nvPicPr>
          <p:cNvPr id="5" name="Рисунок 4">
            <a:extLst>
              <a:ext uri="{FF2B5EF4-FFF2-40B4-BE49-F238E27FC236}">
                <a16:creationId xmlns:a16="http://schemas.microsoft.com/office/drawing/2014/main" xmlns="" id="{9E6693DF-D600-4CDA-A1F7-66FD6B5612A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974" y="3099346"/>
            <a:ext cx="5152571" cy="3442515"/>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665D41F7-5015-451A-9726-9E58EBFD3A8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57257" y="3099346"/>
            <a:ext cx="5508024" cy="3442515"/>
          </a:xfrm>
          <a:prstGeom prst="rect">
            <a:avLst/>
          </a:prstGeom>
          <a:ln>
            <a:noFill/>
          </a:ln>
          <a:effectLst>
            <a:softEdge rad="112500"/>
          </a:effectLst>
        </p:spPr>
      </p:pic>
    </p:spTree>
    <p:extLst>
      <p:ext uri="{BB962C8B-B14F-4D97-AF65-F5344CB8AC3E}">
        <p14:creationId xmlns:p14="http://schemas.microsoft.com/office/powerpoint/2010/main" xmlns="" val="32688102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7C4CB70-ECDD-4819-A4F1-8FFDEDCFFE7A}"/>
              </a:ext>
            </a:extLst>
          </p:cNvPr>
          <p:cNvSpPr>
            <a:spLocks noGrp="1"/>
          </p:cNvSpPr>
          <p:nvPr>
            <p:ph type="title"/>
          </p:nvPr>
        </p:nvSpPr>
        <p:spPr>
          <a:xfrm>
            <a:off x="0" y="13193"/>
            <a:ext cx="12192000" cy="943404"/>
          </a:xfrm>
        </p:spPr>
        <p:txBody>
          <a:bodyPr>
            <a:normAutofit/>
          </a:bodyPr>
          <a:lstStyle/>
          <a:p>
            <a:pPr algn="ctr"/>
            <a:r>
              <a:rPr lang="ru-RU" b="1" dirty="0">
                <a:solidFill>
                  <a:srgbClr val="FF0000"/>
                </a:solidFill>
                <a:latin typeface="Times New Roman" panose="02020603050405020304" pitchFamily="18" charset="0"/>
                <a:cs typeface="Times New Roman" panose="02020603050405020304" pitchFamily="18" charset="0"/>
              </a:rPr>
              <a:t>Гипотезы происхождения ВИЧ/СПИД</a:t>
            </a:r>
          </a:p>
        </p:txBody>
      </p:sp>
      <p:sp>
        <p:nvSpPr>
          <p:cNvPr id="3" name="Объект 2">
            <a:extLst>
              <a:ext uri="{FF2B5EF4-FFF2-40B4-BE49-F238E27FC236}">
                <a16:creationId xmlns:a16="http://schemas.microsoft.com/office/drawing/2014/main" xmlns="" id="{96A3B809-3591-467C-A8BB-CDFA4EA80BBE}"/>
              </a:ext>
            </a:extLst>
          </p:cNvPr>
          <p:cNvSpPr>
            <a:spLocks noGrp="1"/>
          </p:cNvSpPr>
          <p:nvPr>
            <p:ph idx="1"/>
          </p:nvPr>
        </p:nvSpPr>
        <p:spPr>
          <a:xfrm>
            <a:off x="0" y="799871"/>
            <a:ext cx="12192000" cy="6044936"/>
          </a:xfrm>
        </p:spPr>
        <p:txBody>
          <a:bodyPr>
            <a:normAutofit/>
          </a:bodyPr>
          <a:lstStyle/>
          <a:p>
            <a:pPr marL="514350" indent="-514350" algn="just">
              <a:lnSpc>
                <a:spcPct val="100000"/>
              </a:lnSpc>
              <a:buFont typeface="+mj-lt"/>
              <a:buAutoNum type="arabicPeriod"/>
            </a:pPr>
            <a:r>
              <a:rPr lang="ru-RU" sz="3200" dirty="0">
                <a:latin typeface="Times New Roman" panose="02020603050405020304" pitchFamily="18" charset="0"/>
                <a:cs typeface="Times New Roman" panose="02020603050405020304" pitchFamily="18" charset="0"/>
              </a:rPr>
              <a:t>Вирус был </a:t>
            </a:r>
            <a:r>
              <a:rPr lang="ru-RU" sz="3200" b="1" dirty="0">
                <a:latin typeface="Times New Roman" panose="02020603050405020304" pitchFamily="18" charset="0"/>
                <a:cs typeface="Times New Roman" panose="02020603050405020304" pitchFamily="18" charset="0"/>
              </a:rPr>
              <a:t>искусственно сконструирован </a:t>
            </a:r>
            <a:r>
              <a:rPr lang="ru-RU" sz="3200" dirty="0">
                <a:latin typeface="Times New Roman" panose="02020603050405020304" pitchFamily="18" charset="0"/>
                <a:cs typeface="Times New Roman" panose="02020603050405020304" pitchFamily="18" charset="0"/>
              </a:rPr>
              <a:t>в конце 70-х гг. двадцатого столетия методом генной инженерии на основе новых знаний о влиянии различного рода излучений, иммунодепрессантов и </a:t>
            </a:r>
            <a:r>
              <a:rPr lang="ru-RU" sz="3200" dirty="0" err="1">
                <a:latin typeface="Times New Roman" panose="02020603050405020304" pitchFamily="18" charset="0"/>
                <a:cs typeface="Times New Roman" panose="02020603050405020304" pitchFamily="18" charset="0"/>
              </a:rPr>
              <a:t>моноклональных</a:t>
            </a:r>
            <a:r>
              <a:rPr lang="ru-RU" sz="3200" dirty="0">
                <a:latin typeface="Times New Roman" panose="02020603050405020304" pitchFamily="18" charset="0"/>
                <a:cs typeface="Times New Roman" panose="02020603050405020304" pitchFamily="18" charset="0"/>
              </a:rPr>
              <a:t> антител на различные звенья иммунной системы.</a:t>
            </a:r>
          </a:p>
        </p:txBody>
      </p:sp>
      <p:pic>
        <p:nvPicPr>
          <p:cNvPr id="9" name="Рисунок 8">
            <a:extLst>
              <a:ext uri="{FF2B5EF4-FFF2-40B4-BE49-F238E27FC236}">
                <a16:creationId xmlns:a16="http://schemas.microsoft.com/office/drawing/2014/main" xmlns="" id="{262D0350-4DDF-4B48-8641-701ECFB761E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73601" y="3249040"/>
            <a:ext cx="6662285" cy="3563683"/>
          </a:xfrm>
          <a:prstGeom prst="rect">
            <a:avLst/>
          </a:prstGeom>
          <a:ln>
            <a:noFill/>
          </a:ln>
          <a:effectLst>
            <a:softEdge rad="112500"/>
          </a:effectLst>
        </p:spPr>
      </p:pic>
    </p:spTree>
    <p:extLst>
      <p:ext uri="{BB962C8B-B14F-4D97-AF65-F5344CB8AC3E}">
        <p14:creationId xmlns:p14="http://schemas.microsoft.com/office/powerpoint/2010/main" xmlns="" val="4336278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5251B828-80BF-4F47-92EA-C04746D8CE7D}"/>
              </a:ext>
            </a:extLst>
          </p:cNvPr>
          <p:cNvSpPr>
            <a:spLocks noGrp="1"/>
          </p:cNvSpPr>
          <p:nvPr>
            <p:ph idx="1"/>
          </p:nvPr>
        </p:nvSpPr>
        <p:spPr>
          <a:xfrm>
            <a:off x="0" y="63725"/>
            <a:ext cx="12192000" cy="6692674"/>
          </a:xfrm>
        </p:spPr>
        <p:txBody>
          <a:bodyPr/>
          <a:lstStyle/>
          <a:p>
            <a:pPr marL="0" indent="0" algn="just">
              <a:buNone/>
            </a:pPr>
            <a:r>
              <a:rPr lang="ru-RU" b="1" dirty="0">
                <a:latin typeface="Times New Roman" panose="02020603050405020304" pitchFamily="18" charset="0"/>
                <a:cs typeface="Times New Roman" panose="02020603050405020304" pitchFamily="18" charset="0"/>
              </a:rPr>
              <a:t>2</a:t>
            </a:r>
            <a:r>
              <a:rPr lang="ru-RU" sz="2900" b="1" dirty="0">
                <a:latin typeface="Times New Roman" panose="02020603050405020304" pitchFamily="18" charset="0"/>
                <a:cs typeface="Times New Roman" panose="02020603050405020304" pitchFamily="18" charset="0"/>
              </a:rPr>
              <a:t>. Антропогенное происхождение. </a:t>
            </a:r>
            <a:r>
              <a:rPr lang="ru-RU" sz="2900" dirty="0">
                <a:latin typeface="Times New Roman" panose="02020603050405020304" pitchFamily="18" charset="0"/>
                <a:cs typeface="Times New Roman" panose="02020603050405020304" pitchFamily="18" charset="0"/>
              </a:rPr>
              <a:t>ВИЧ существовал с древних времен и эволюционировал вместе с человеком при его расселении по планете. Он длительное время вызывал эндемические заболевания СПИДом в глухих, изолированных уголках Центральной Африки, например, в племенных поселениях, затерянных в джунглях. А поскольку в глухих районах африканского континента продолжительность жизни не превышала 30 лет, аборигены, заразившиеся ВИЧ, погибали еще до развития СПИДа. </a:t>
            </a:r>
          </a:p>
        </p:txBody>
      </p:sp>
      <p:pic>
        <p:nvPicPr>
          <p:cNvPr id="5" name="Рисунок 4">
            <a:extLst>
              <a:ext uri="{FF2B5EF4-FFF2-40B4-BE49-F238E27FC236}">
                <a16:creationId xmlns:a16="http://schemas.microsoft.com/office/drawing/2014/main" xmlns="" id="{394A63F7-E929-4ADE-814E-11BBBB716F0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61222" y="2967026"/>
            <a:ext cx="5052496" cy="3789373"/>
          </a:xfrm>
          <a:prstGeom prst="rect">
            <a:avLst/>
          </a:prstGeom>
          <a:ln>
            <a:noFill/>
          </a:ln>
          <a:effectLst>
            <a:softEdge rad="112500"/>
          </a:effectLst>
        </p:spPr>
      </p:pic>
    </p:spTree>
    <p:extLst>
      <p:ext uri="{BB962C8B-B14F-4D97-AF65-F5344CB8AC3E}">
        <p14:creationId xmlns:p14="http://schemas.microsoft.com/office/powerpoint/2010/main" xmlns="" val="21950222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9455160-C79F-46F9-B836-444F081D7DC9}"/>
              </a:ext>
            </a:extLst>
          </p:cNvPr>
          <p:cNvSpPr>
            <a:spLocks noGrp="1"/>
          </p:cNvSpPr>
          <p:nvPr>
            <p:ph idx="1"/>
          </p:nvPr>
        </p:nvSpPr>
        <p:spPr>
          <a:xfrm>
            <a:off x="0" y="0"/>
            <a:ext cx="12192000" cy="5130800"/>
          </a:xfrm>
        </p:spPr>
        <p:txBody>
          <a:bodyPr>
            <a:normAutofit/>
          </a:bodyPr>
          <a:lstStyle/>
          <a:p>
            <a:pPr marL="0" indent="0" algn="just">
              <a:lnSpc>
                <a:spcPct val="100000"/>
              </a:lnSpc>
              <a:buNone/>
            </a:pPr>
            <a:r>
              <a:rPr lang="ru-RU" sz="3200" b="1" dirty="0">
                <a:latin typeface="Times New Roman" panose="02020603050405020304" pitchFamily="18" charset="0"/>
                <a:cs typeface="Times New Roman" panose="02020603050405020304" pitchFamily="18" charset="0"/>
              </a:rPr>
              <a:t>3.  Видоизменение безопасного вируса-предшественника </a:t>
            </a:r>
            <a:r>
              <a:rPr lang="ru-RU" sz="3200" dirty="0">
                <a:latin typeface="Times New Roman" panose="02020603050405020304" pitchFamily="18" charset="0"/>
                <a:cs typeface="Times New Roman" panose="02020603050405020304" pitchFamily="18" charset="0"/>
              </a:rPr>
              <a:t>в результате действия радиоизотопов стронция и других элементов, выделившихся при взрыве водородной бомбы (1954 г., атолл Бикини вблизи экватора).</a:t>
            </a:r>
          </a:p>
        </p:txBody>
      </p:sp>
      <p:pic>
        <p:nvPicPr>
          <p:cNvPr id="5" name="Рисунок 4">
            <a:extLst>
              <a:ext uri="{FF2B5EF4-FFF2-40B4-BE49-F238E27FC236}">
                <a16:creationId xmlns:a16="http://schemas.microsoft.com/office/drawing/2014/main" xmlns="" id="{0F3351F5-21C4-4ABC-B623-47D6F8980C5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56229" y="1996949"/>
            <a:ext cx="6066928" cy="4561600"/>
          </a:xfrm>
          <a:prstGeom prst="rect">
            <a:avLst/>
          </a:prstGeom>
          <a:ln>
            <a:noFill/>
          </a:ln>
          <a:effectLst>
            <a:softEdge rad="112500"/>
          </a:effectLst>
        </p:spPr>
      </p:pic>
    </p:spTree>
    <p:extLst>
      <p:ext uri="{BB962C8B-B14F-4D97-AF65-F5344CB8AC3E}">
        <p14:creationId xmlns:p14="http://schemas.microsoft.com/office/powerpoint/2010/main" xmlns="" val="33491503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47D8DA5-E23E-4B24-A362-982BCA89AAAA}"/>
              </a:ext>
            </a:extLst>
          </p:cNvPr>
          <p:cNvSpPr>
            <a:spLocks noGrp="1"/>
          </p:cNvSpPr>
          <p:nvPr>
            <p:ph idx="1"/>
          </p:nvPr>
        </p:nvSpPr>
        <p:spPr>
          <a:xfrm>
            <a:off x="0" y="29220"/>
            <a:ext cx="12063663" cy="6828779"/>
          </a:xfrm>
        </p:spPr>
        <p:txBody>
          <a:bodyPr>
            <a:normAutofit/>
          </a:bodyPr>
          <a:lstStyle/>
          <a:p>
            <a:pPr marL="0" indent="0" algn="just">
              <a:lnSpc>
                <a:spcPct val="100000"/>
              </a:lnSpc>
              <a:buNone/>
            </a:pPr>
            <a:r>
              <a:rPr lang="ru-RU" sz="3000" b="1" dirty="0">
                <a:latin typeface="Times New Roman" panose="02020603050405020304" pitchFamily="18" charset="0"/>
                <a:cs typeface="Times New Roman" panose="02020603050405020304" pitchFamily="18" charset="0"/>
              </a:rPr>
              <a:t>4. Зоонозное происхождение вируса:</a:t>
            </a:r>
          </a:p>
          <a:p>
            <a:pPr algn="just">
              <a:lnSpc>
                <a:spcPct val="100000"/>
              </a:lnSpc>
            </a:pPr>
            <a:r>
              <a:rPr lang="ru-RU" sz="3000" dirty="0">
                <a:latin typeface="Times New Roman" panose="02020603050405020304" pitchFamily="18" charset="0"/>
                <a:cs typeface="Times New Roman" panose="02020603050405020304" pitchFamily="18" charset="0"/>
              </a:rPr>
              <a:t>мутация вируса иммунодефицита зеленой мартышки (вирус африканской обезьяны, далее ВАО);</a:t>
            </a:r>
          </a:p>
          <a:p>
            <a:pPr algn="just">
              <a:lnSpc>
                <a:spcPct val="100000"/>
              </a:lnSpc>
            </a:pPr>
            <a:r>
              <a:rPr lang="ru-RU" sz="3000" dirty="0">
                <a:latin typeface="Times New Roman" panose="02020603050405020304" pitchFamily="18" charset="0"/>
                <a:cs typeface="Times New Roman" panose="02020603050405020304" pitchFamily="18" charset="0"/>
              </a:rPr>
              <a:t>случайные генетические рекомбинациях между давно существовавшими вирусами лейкоза человека и животных с вирусом опухоли молочной железы мышей или с ВАО. </a:t>
            </a:r>
          </a:p>
        </p:txBody>
      </p:sp>
      <p:pic>
        <p:nvPicPr>
          <p:cNvPr id="5" name="Рисунок 4">
            <a:extLst>
              <a:ext uri="{FF2B5EF4-FFF2-40B4-BE49-F238E27FC236}">
                <a16:creationId xmlns:a16="http://schemas.microsoft.com/office/drawing/2014/main" xmlns="" id="{280710E3-3203-47E6-BAA7-F5EAF1EE27B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7726" y="3192379"/>
            <a:ext cx="5438275" cy="3508291"/>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6F7C0E71-2ADC-4858-BA35-71A51041601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51205" y="3429000"/>
            <a:ext cx="5190852" cy="2776502"/>
          </a:xfrm>
          <a:prstGeom prst="rect">
            <a:avLst/>
          </a:prstGeom>
          <a:ln>
            <a:noFill/>
          </a:ln>
          <a:effectLst>
            <a:softEdge rad="112500"/>
          </a:effectLst>
        </p:spPr>
      </p:pic>
    </p:spTree>
    <p:extLst>
      <p:ext uri="{BB962C8B-B14F-4D97-AF65-F5344CB8AC3E}">
        <p14:creationId xmlns:p14="http://schemas.microsoft.com/office/powerpoint/2010/main" xmlns="" val="12133059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9BDB2F-76C8-4897-B6FF-9477F2C52237}"/>
              </a:ext>
            </a:extLst>
          </p:cNvPr>
          <p:cNvSpPr>
            <a:spLocks noGrp="1"/>
          </p:cNvSpPr>
          <p:nvPr>
            <p:ph type="title"/>
          </p:nvPr>
        </p:nvSpPr>
        <p:spPr>
          <a:xfrm>
            <a:off x="1" y="35905"/>
            <a:ext cx="12192000" cy="954768"/>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Периоды ВИЧ-инфекции:</a:t>
            </a:r>
          </a:p>
        </p:txBody>
      </p:sp>
      <p:sp>
        <p:nvSpPr>
          <p:cNvPr id="3" name="Объект 2">
            <a:extLst>
              <a:ext uri="{FF2B5EF4-FFF2-40B4-BE49-F238E27FC236}">
                <a16:creationId xmlns:a16="http://schemas.microsoft.com/office/drawing/2014/main" xmlns="" id="{C414177A-B6FB-488F-9EBC-964A1D608C7D}"/>
              </a:ext>
            </a:extLst>
          </p:cNvPr>
          <p:cNvSpPr>
            <a:spLocks noGrp="1"/>
          </p:cNvSpPr>
          <p:nvPr>
            <p:ph idx="1"/>
          </p:nvPr>
        </p:nvSpPr>
        <p:spPr>
          <a:xfrm>
            <a:off x="-7928" y="791936"/>
            <a:ext cx="12192000" cy="6030160"/>
          </a:xfrm>
        </p:spPr>
        <p:txBody>
          <a:bodyPr>
            <a:normAutofit/>
          </a:bodyPr>
          <a:lstStyle/>
          <a:p>
            <a:pPr marL="514350" indent="-514350" algn="just">
              <a:lnSpc>
                <a:spcPct val="110000"/>
              </a:lnSpc>
              <a:buFont typeface="+mj-lt"/>
              <a:buAutoNum type="arabicPeriod"/>
            </a:pPr>
            <a:r>
              <a:rPr lang="ru-RU" sz="3200" dirty="0">
                <a:latin typeface="Times New Roman" panose="02020603050405020304" pitchFamily="18" charset="0"/>
                <a:cs typeface="Times New Roman" panose="02020603050405020304" pitchFamily="18" charset="0"/>
              </a:rPr>
              <a:t>инкубационный период (4-11 дней) – клиника отсутствует;</a:t>
            </a:r>
          </a:p>
          <a:p>
            <a:pPr marL="514350" indent="-514350" algn="just">
              <a:lnSpc>
                <a:spcPct val="110000"/>
              </a:lnSpc>
              <a:buFont typeface="+mj-lt"/>
              <a:buAutoNum type="arabicPeriod"/>
            </a:pPr>
            <a:r>
              <a:rPr lang="ru-RU" sz="3200" dirty="0">
                <a:latin typeface="Times New Roman" panose="02020603050405020304" pitchFamily="18" charset="0"/>
                <a:cs typeface="Times New Roman" panose="02020603050405020304" pitchFamily="18" charset="0"/>
              </a:rPr>
              <a:t>острая лихорадочная фаза (первичная инфекция с распространением вируса по лимфоидным органам) – </a:t>
            </a:r>
            <a:r>
              <a:rPr lang="ru-RU" sz="3200" dirty="0" err="1">
                <a:latin typeface="Times New Roman" panose="02020603050405020304" pitchFamily="18" charset="0"/>
                <a:cs typeface="Times New Roman" panose="02020603050405020304" pitchFamily="18" charset="0"/>
              </a:rPr>
              <a:t>мононуклеозоподобный</a:t>
            </a:r>
            <a:r>
              <a:rPr lang="ru-RU" sz="3200" dirty="0">
                <a:latin typeface="Times New Roman" panose="02020603050405020304" pitchFamily="18" charset="0"/>
                <a:cs typeface="Times New Roman" panose="02020603050405020304" pitchFamily="18" charset="0"/>
              </a:rPr>
              <a:t> синдром через 3-6 недель от заражения;</a:t>
            </a:r>
          </a:p>
          <a:p>
            <a:pPr marL="514350" indent="-514350" algn="just">
              <a:lnSpc>
                <a:spcPct val="110000"/>
              </a:lnSpc>
              <a:buFont typeface="+mj-lt"/>
              <a:buAutoNum type="arabicPeriod"/>
            </a:pPr>
            <a:r>
              <a:rPr lang="ru-RU" sz="3200" dirty="0">
                <a:latin typeface="Times New Roman" panose="02020603050405020304" pitchFamily="18" charset="0"/>
                <a:cs typeface="Times New Roman" panose="02020603050405020304" pitchFamily="18" charset="0"/>
              </a:rPr>
              <a:t>латентный период (до 10 лет);</a:t>
            </a:r>
          </a:p>
          <a:p>
            <a:pPr marL="514350" indent="-514350" algn="just">
              <a:lnSpc>
                <a:spcPct val="110000"/>
              </a:lnSpc>
              <a:buFont typeface="+mj-lt"/>
              <a:buAutoNum type="arabicPeriod"/>
            </a:pPr>
            <a:r>
              <a:rPr lang="ru-RU" sz="3200" dirty="0" err="1">
                <a:latin typeface="Times New Roman" panose="02020603050405020304" pitchFamily="18" charset="0"/>
                <a:cs typeface="Times New Roman" panose="02020603050405020304" pitchFamily="18" charset="0"/>
              </a:rPr>
              <a:t>персистирующая</a:t>
            </a:r>
            <a:r>
              <a:rPr lang="ru-RU" sz="3200" dirty="0">
                <a:latin typeface="Times New Roman" panose="02020603050405020304" pitchFamily="18" charset="0"/>
                <a:cs typeface="Times New Roman" panose="02020603050405020304" pitchFamily="18" charset="0"/>
              </a:rPr>
              <a:t> генерализованная </a:t>
            </a:r>
            <a:r>
              <a:rPr lang="ru-RU" sz="3200" dirty="0" err="1">
                <a:latin typeface="Times New Roman" panose="02020603050405020304" pitchFamily="18" charset="0"/>
                <a:cs typeface="Times New Roman" panose="02020603050405020304" pitchFamily="18" charset="0"/>
              </a:rPr>
              <a:t>лимфоаденопатия</a:t>
            </a:r>
            <a:r>
              <a:rPr lang="ru-RU" sz="3200" dirty="0">
                <a:latin typeface="Times New Roman" panose="02020603050405020304" pitchFamily="18" charset="0"/>
                <a:cs typeface="Times New Roman" panose="02020603050405020304" pitchFamily="18" charset="0"/>
              </a:rPr>
              <a:t>;</a:t>
            </a:r>
          </a:p>
          <a:p>
            <a:pPr marL="514350" indent="-514350" algn="just">
              <a:lnSpc>
                <a:spcPct val="110000"/>
              </a:lnSpc>
              <a:buFont typeface="+mj-lt"/>
              <a:buAutoNum type="arabicPeriod"/>
            </a:pPr>
            <a:r>
              <a:rPr lang="ru-RU" sz="3200" dirty="0">
                <a:latin typeface="Times New Roman" panose="02020603050405020304" pitchFamily="18" charset="0"/>
                <a:cs typeface="Times New Roman" panose="02020603050405020304" pitchFamily="18" charset="0"/>
              </a:rPr>
              <a:t>клиническая стадия с развитием оппортунистической инфекции (пре-СПИД и СПИД).</a:t>
            </a:r>
          </a:p>
        </p:txBody>
      </p:sp>
    </p:spTree>
    <p:extLst>
      <p:ext uri="{BB962C8B-B14F-4D97-AF65-F5344CB8AC3E}">
        <p14:creationId xmlns:p14="http://schemas.microsoft.com/office/powerpoint/2010/main" xmlns="" val="22955347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23269A-6981-4DBA-AA86-CB8FE5F9DE53}"/>
              </a:ext>
            </a:extLst>
          </p:cNvPr>
          <p:cNvSpPr>
            <a:spLocks noGrp="1"/>
          </p:cNvSpPr>
          <p:nvPr>
            <p:ph type="title"/>
          </p:nvPr>
        </p:nvSpPr>
        <p:spPr>
          <a:xfrm>
            <a:off x="0" y="0"/>
            <a:ext cx="12192000" cy="684344"/>
          </a:xfrm>
        </p:spPr>
        <p:txBody>
          <a:bodyPr>
            <a:noAutofit/>
          </a:bodyPr>
          <a:lstStyle/>
          <a:p>
            <a:pPr algn="ctr"/>
            <a:r>
              <a:rPr lang="ru-RU" b="1" dirty="0">
                <a:solidFill>
                  <a:srgbClr val="FF0000"/>
                </a:solidFill>
                <a:latin typeface="Times New Roman" panose="02020603050405020304" pitchFamily="18" charset="0"/>
                <a:cs typeface="Times New Roman" panose="02020603050405020304" pitchFamily="18" charset="0"/>
              </a:rPr>
              <a:t>Клиника у женщин</a:t>
            </a:r>
          </a:p>
        </p:txBody>
      </p:sp>
      <p:sp>
        <p:nvSpPr>
          <p:cNvPr id="3" name="Объект 2">
            <a:extLst>
              <a:ext uri="{FF2B5EF4-FFF2-40B4-BE49-F238E27FC236}">
                <a16:creationId xmlns:a16="http://schemas.microsoft.com/office/drawing/2014/main" xmlns="" id="{23FC1E85-4E7D-4E43-AA00-EB2949E13E44}"/>
              </a:ext>
            </a:extLst>
          </p:cNvPr>
          <p:cNvSpPr>
            <a:spLocks noGrp="1"/>
          </p:cNvSpPr>
          <p:nvPr>
            <p:ph idx="1"/>
          </p:nvPr>
        </p:nvSpPr>
        <p:spPr>
          <a:xfrm>
            <a:off x="-1" y="547091"/>
            <a:ext cx="12192001" cy="6057674"/>
          </a:xfrm>
        </p:spPr>
        <p:txBody>
          <a:bodyPr/>
          <a:lstStyle/>
          <a:p>
            <a:pPr marL="0" indent="0" algn="just">
              <a:lnSpc>
                <a:spcPct val="100000"/>
              </a:lnSpc>
              <a:buNone/>
            </a:pPr>
            <a:r>
              <a:rPr lang="ru-RU" dirty="0"/>
              <a:t>	</a:t>
            </a:r>
            <a:r>
              <a:rPr lang="ru-RU" sz="3200" dirty="0">
                <a:latin typeface="Times New Roman" panose="02020603050405020304" pitchFamily="18" charset="0"/>
                <a:cs typeface="Times New Roman" panose="02020603050405020304" pitchFamily="18" charset="0"/>
              </a:rPr>
              <a:t>Проявляется через несколько недель после заражения с беспричинного появления температуры. Лихорадочное состояние может держаться от 2 до 10 дней и сопровождаться катаральными явлениями: болью в горле, сухим кашлем и симптомами общей интоксикации организма. Состояние осложняется общей слабостью, сильной потливостью в ночное время, головными и мышечными болями, менструации становятся болезненными, появляются обильные влагалищные выделения.</a:t>
            </a:r>
          </a:p>
        </p:txBody>
      </p:sp>
      <p:pic>
        <p:nvPicPr>
          <p:cNvPr id="5" name="Рисунок 4">
            <a:extLst>
              <a:ext uri="{FF2B5EF4-FFF2-40B4-BE49-F238E27FC236}">
                <a16:creationId xmlns:a16="http://schemas.microsoft.com/office/drawing/2014/main" xmlns="" id="{618FD4F6-12A7-4F1B-BE4E-AD837F6E6B1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58779" y="4635548"/>
            <a:ext cx="3146355" cy="2007374"/>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26279F62-E899-46BE-BEF9-1C18DF3E548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9652" y="4042611"/>
            <a:ext cx="4217405" cy="2808858"/>
          </a:xfrm>
          <a:prstGeom prst="rect">
            <a:avLst/>
          </a:prstGeom>
          <a:ln>
            <a:noFill/>
          </a:ln>
          <a:effectLst>
            <a:softEdge rad="112500"/>
          </a:effectLst>
        </p:spPr>
      </p:pic>
    </p:spTree>
    <p:extLst>
      <p:ext uri="{BB962C8B-B14F-4D97-AF65-F5344CB8AC3E}">
        <p14:creationId xmlns:p14="http://schemas.microsoft.com/office/powerpoint/2010/main" xmlns="" val="334781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5DC36E7-E4E1-4F53-B365-D98196CDB5C6}"/>
              </a:ext>
            </a:extLst>
          </p:cNvPr>
          <p:cNvSpPr>
            <a:spLocks noGrp="1"/>
          </p:cNvSpPr>
          <p:nvPr>
            <p:ph type="title"/>
          </p:nvPr>
        </p:nvSpPr>
        <p:spPr>
          <a:xfrm>
            <a:off x="-1" y="34020"/>
            <a:ext cx="12192001" cy="1150153"/>
          </a:xfrm>
        </p:spPr>
        <p:txBody>
          <a:bodyPr>
            <a:normAutofit/>
          </a:bodyPr>
          <a:lstStyle/>
          <a:p>
            <a:pPr algn="ctr"/>
            <a:r>
              <a:rPr lang="ru-RU" b="1" dirty="0">
                <a:solidFill>
                  <a:srgbClr val="FF0000"/>
                </a:solidFill>
                <a:latin typeface="Times New Roman" panose="02020603050405020304" pitchFamily="18" charset="0"/>
                <a:cs typeface="Times New Roman" panose="02020603050405020304" pitchFamily="18" charset="0"/>
              </a:rPr>
              <a:t>Введение</a:t>
            </a:r>
          </a:p>
        </p:txBody>
      </p:sp>
      <p:sp>
        <p:nvSpPr>
          <p:cNvPr id="3" name="Объект 2">
            <a:extLst>
              <a:ext uri="{FF2B5EF4-FFF2-40B4-BE49-F238E27FC236}">
                <a16:creationId xmlns:a16="http://schemas.microsoft.com/office/drawing/2014/main" xmlns="" id="{4A594EC3-7B2A-4F75-8C6A-153809D3FD43}"/>
              </a:ext>
            </a:extLst>
          </p:cNvPr>
          <p:cNvSpPr>
            <a:spLocks noGrp="1"/>
          </p:cNvSpPr>
          <p:nvPr>
            <p:ph idx="1"/>
          </p:nvPr>
        </p:nvSpPr>
        <p:spPr>
          <a:xfrm>
            <a:off x="-1" y="966446"/>
            <a:ext cx="12192001" cy="4244181"/>
          </a:xfrm>
        </p:spPr>
        <p:txBody>
          <a:bodyPr>
            <a:normAutofit/>
          </a:bodyPr>
          <a:lstStyle/>
          <a:p>
            <a:pPr marL="0" indent="0" algn="just">
              <a:lnSpc>
                <a:spcPct val="100000"/>
              </a:lnSpc>
              <a:buNone/>
            </a:pPr>
            <a:r>
              <a:rPr lang="ru-RU" sz="3200" dirty="0">
                <a:latin typeface="Times New Roman" panose="02020603050405020304" pitchFamily="18" charset="0"/>
                <a:cs typeface="Times New Roman" panose="02020603050405020304" pitchFamily="18" charset="0"/>
              </a:rPr>
              <a:t>	ВИЧ/СПИД – чума уже не только </a:t>
            </a:r>
            <a:r>
              <a:rPr lang="en-US" sz="3200" dirty="0">
                <a:latin typeface="Times New Roman" panose="02020603050405020304" pitchFamily="18" charset="0"/>
                <a:cs typeface="Times New Roman" panose="02020603050405020304" pitchFamily="18" charset="0"/>
              </a:rPr>
              <a:t>XX </a:t>
            </a:r>
            <a:r>
              <a:rPr lang="ru-RU" sz="3200" dirty="0">
                <a:latin typeface="Times New Roman" panose="02020603050405020304" pitchFamily="18" charset="0"/>
                <a:cs typeface="Times New Roman" panose="02020603050405020304" pitchFamily="18" charset="0"/>
              </a:rPr>
              <a:t>века, но и </a:t>
            </a:r>
            <a:r>
              <a:rPr lang="en-US" sz="3200" dirty="0">
                <a:latin typeface="Times New Roman" panose="02020603050405020304" pitchFamily="18" charset="0"/>
                <a:cs typeface="Times New Roman" panose="02020603050405020304" pitchFamily="18" charset="0"/>
              </a:rPr>
              <a:t>XXI</a:t>
            </a:r>
            <a:r>
              <a:rPr lang="ru-RU" sz="3200" dirty="0">
                <a:latin typeface="Times New Roman" panose="02020603050405020304" pitchFamily="18" charset="0"/>
                <a:cs typeface="Times New Roman" panose="02020603050405020304" pitchFamily="18" charset="0"/>
              </a:rPr>
              <a:t> века. С каждым годом число людей, получивших ВИЧ-заражение, к сожалению, неуклонно растет. Врачи по всему миру бьют тревогу, призывая человечество к здравому смыслу – инфекция распространяется с космической скоростью. Однако, несмотря на всю масштабность бедствия, каждая попытка и соблюдение мер предосторожности увеличивают шансы на победу в этой борьбе за жизнь и здоровье населения всего земного шара.</a:t>
            </a:r>
          </a:p>
        </p:txBody>
      </p:sp>
      <p:pic>
        <p:nvPicPr>
          <p:cNvPr id="5" name="Рисунок 4">
            <a:extLst>
              <a:ext uri="{FF2B5EF4-FFF2-40B4-BE49-F238E27FC236}">
                <a16:creationId xmlns:a16="http://schemas.microsoft.com/office/drawing/2014/main" xmlns="" id="{326C56C3-0054-49D7-B082-90F6DFC0F90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96910" y="4561766"/>
            <a:ext cx="3206404" cy="2102560"/>
          </a:xfrm>
          <a:prstGeom prst="rect">
            <a:avLst/>
          </a:prstGeom>
          <a:ln>
            <a:noFill/>
          </a:ln>
          <a:effectLst>
            <a:softEdge rad="112500"/>
          </a:effectLst>
        </p:spPr>
      </p:pic>
    </p:spTree>
    <p:extLst>
      <p:ext uri="{BB962C8B-B14F-4D97-AF65-F5344CB8AC3E}">
        <p14:creationId xmlns:p14="http://schemas.microsoft.com/office/powerpoint/2010/main" xmlns="" val="210206377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F950021-3ADE-4AB4-B729-77BDFBCC4295}"/>
              </a:ext>
            </a:extLst>
          </p:cNvPr>
          <p:cNvSpPr>
            <a:spLocks noGrp="1"/>
          </p:cNvSpPr>
          <p:nvPr>
            <p:ph idx="1"/>
          </p:nvPr>
        </p:nvSpPr>
        <p:spPr>
          <a:xfrm>
            <a:off x="0" y="0"/>
            <a:ext cx="12090400" cy="6505575"/>
          </a:xfrm>
        </p:spPr>
        <p:txBody>
          <a:bodyPr/>
          <a:lstStyle/>
          <a:p>
            <a:pPr marL="0" indent="0" algn="just">
              <a:lnSpc>
                <a:spcPct val="100000"/>
              </a:lnSpc>
              <a:buNone/>
            </a:pPr>
            <a:r>
              <a:rPr lang="ru-RU" dirty="0"/>
              <a:t>	</a:t>
            </a:r>
            <a:r>
              <a:rPr lang="ru-RU" dirty="0">
                <a:latin typeface="Times New Roman" panose="02020603050405020304" pitchFamily="18" charset="0"/>
                <a:cs typeface="Times New Roman" panose="02020603050405020304" pitchFamily="18" charset="0"/>
              </a:rPr>
              <a:t>Наблюдается увеличение лимфатических узлов в области шеи, подмышками, в паху, открывается сильная рвота, наблюдается быстрая потеря веса. На первой стадии болезни у женщин часто развиваются вагинальные инфекции (кандидозы), инфекционные заболевания органов малого таза, тяжело поддающиеся лечению, при обследовании выявляется аномальный мазок шейки матки. При поражении нервной системы пациентка может жаловаться на болевые ощущения в области глаз и напряженность затылочных мышц.</a:t>
            </a:r>
          </a:p>
        </p:txBody>
      </p:sp>
      <p:pic>
        <p:nvPicPr>
          <p:cNvPr id="5" name="Рисунок 4">
            <a:extLst>
              <a:ext uri="{FF2B5EF4-FFF2-40B4-BE49-F238E27FC236}">
                <a16:creationId xmlns:a16="http://schemas.microsoft.com/office/drawing/2014/main" xmlns="" id="{A4F68D12-E627-4B56-A681-0A39260DD81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75563" y="3429000"/>
            <a:ext cx="4320437" cy="3240328"/>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65741558-7CE1-4C0D-A25F-07C615F2B5F4}"/>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51959" b="9814"/>
          <a:stretch/>
        </p:blipFill>
        <p:spPr>
          <a:xfrm>
            <a:off x="7871563" y="2966607"/>
            <a:ext cx="2806247" cy="3702721"/>
          </a:xfrm>
          <a:prstGeom prst="rect">
            <a:avLst/>
          </a:prstGeom>
          <a:ln>
            <a:noFill/>
          </a:ln>
          <a:effectLst>
            <a:softEdge rad="112500"/>
          </a:effectLst>
        </p:spPr>
      </p:pic>
    </p:spTree>
    <p:extLst>
      <p:ext uri="{BB962C8B-B14F-4D97-AF65-F5344CB8AC3E}">
        <p14:creationId xmlns:p14="http://schemas.microsoft.com/office/powerpoint/2010/main" xmlns="" val="28296367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4CF135-CD11-435E-B7CA-4B13965383F6}"/>
              </a:ext>
            </a:extLst>
          </p:cNvPr>
          <p:cNvSpPr>
            <a:spLocks noGrp="1"/>
          </p:cNvSpPr>
          <p:nvPr>
            <p:ph type="title"/>
          </p:nvPr>
        </p:nvSpPr>
        <p:spPr>
          <a:xfrm>
            <a:off x="0" y="13501"/>
            <a:ext cx="12192000" cy="769598"/>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Клиника у мужчин</a:t>
            </a:r>
          </a:p>
        </p:txBody>
      </p:sp>
      <p:sp>
        <p:nvSpPr>
          <p:cNvPr id="3" name="Объект 2">
            <a:extLst>
              <a:ext uri="{FF2B5EF4-FFF2-40B4-BE49-F238E27FC236}">
                <a16:creationId xmlns:a16="http://schemas.microsoft.com/office/drawing/2014/main" xmlns="" id="{300C383F-0352-441F-8F36-246E56AB6EE5}"/>
              </a:ext>
            </a:extLst>
          </p:cNvPr>
          <p:cNvSpPr>
            <a:spLocks noGrp="1"/>
          </p:cNvSpPr>
          <p:nvPr>
            <p:ph idx="1"/>
          </p:nvPr>
        </p:nvSpPr>
        <p:spPr>
          <a:xfrm>
            <a:off x="0" y="521883"/>
            <a:ext cx="12192000" cy="6050417"/>
          </a:xfrm>
        </p:spPr>
        <p:txBody>
          <a:bodyPr>
            <a:normAutofit/>
          </a:bodyPr>
          <a:lstStyle/>
          <a:p>
            <a:pPr marL="0" indent="0" algn="just">
              <a:lnSpc>
                <a:spcPct val="100000"/>
              </a:lnSpc>
              <a:buNone/>
            </a:pPr>
            <a:r>
              <a:rPr lang="ru-RU" sz="3000" dirty="0">
                <a:latin typeface="Times New Roman" panose="02020603050405020304" pitchFamily="18" charset="0"/>
                <a:cs typeface="Times New Roman" panose="02020603050405020304" pitchFamily="18" charset="0"/>
              </a:rPr>
              <a:t>	Более выражены и сопровождаются повышением температуры, болью в горле, мигренями, расстройством пищеварения, увеличением шейных и паховых лимфоузлов. По всему телу появляются обильные высыпания папулезного или </a:t>
            </a:r>
            <a:r>
              <a:rPr lang="ru-RU" sz="3000" dirty="0" err="1">
                <a:latin typeface="Times New Roman" panose="02020603050405020304" pitchFamily="18" charset="0"/>
                <a:cs typeface="Times New Roman" panose="02020603050405020304" pitchFamily="18" charset="0"/>
              </a:rPr>
              <a:t>уртикарного</a:t>
            </a:r>
            <a:r>
              <a:rPr lang="ru-RU" sz="3000" dirty="0">
                <a:latin typeface="Times New Roman" panose="02020603050405020304" pitchFamily="18" charset="0"/>
                <a:cs typeface="Times New Roman" panose="02020603050405020304" pitchFamily="18" charset="0"/>
              </a:rPr>
              <a:t> характера. Даже при сохранении аппетита отмечается значительная потеря веса, слабость, разбитость, постоянная сонливость, светобоязнь, упорная диарея, плохо поддающаяся лечению. При обследовании выявляется увеличение печени и селезенки.</a:t>
            </a:r>
          </a:p>
        </p:txBody>
      </p:sp>
      <p:pic>
        <p:nvPicPr>
          <p:cNvPr id="5" name="Рисунок 4">
            <a:extLst>
              <a:ext uri="{FF2B5EF4-FFF2-40B4-BE49-F238E27FC236}">
                <a16:creationId xmlns:a16="http://schemas.microsoft.com/office/drawing/2014/main" xmlns="" id="{B6E9A238-C66B-43F8-8DB3-BA7A379BB93B}"/>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4372"/>
          <a:stretch/>
        </p:blipFill>
        <p:spPr>
          <a:xfrm>
            <a:off x="4989861" y="3643086"/>
            <a:ext cx="5416201" cy="3185886"/>
          </a:xfrm>
          <a:prstGeom prst="rect">
            <a:avLst/>
          </a:prstGeom>
          <a:ln>
            <a:noFill/>
          </a:ln>
          <a:effectLst>
            <a:softEdge rad="112500"/>
          </a:effectLst>
        </p:spPr>
      </p:pic>
    </p:spTree>
    <p:extLst>
      <p:ext uri="{BB962C8B-B14F-4D97-AF65-F5344CB8AC3E}">
        <p14:creationId xmlns:p14="http://schemas.microsoft.com/office/powerpoint/2010/main" xmlns="" val="316210866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DF00361-738F-445D-8EA6-4D0AA618F58C}"/>
              </a:ext>
            </a:extLst>
          </p:cNvPr>
          <p:cNvSpPr>
            <a:spLocks noGrp="1"/>
          </p:cNvSpPr>
          <p:nvPr>
            <p:ph idx="1"/>
          </p:nvPr>
        </p:nvSpPr>
        <p:spPr>
          <a:xfrm>
            <a:off x="0" y="5992"/>
            <a:ext cx="12192000" cy="6852008"/>
          </a:xfrm>
        </p:spPr>
        <p:txBody>
          <a:bodyPr/>
          <a:lstStyle/>
          <a:p>
            <a:pPr marL="0" indent="0" algn="just">
              <a:lnSpc>
                <a:spcPct val="100000"/>
              </a:lnSpc>
              <a:buNone/>
            </a:pPr>
            <a:r>
              <a:rPr lang="ru-RU" dirty="0"/>
              <a:t>	</a:t>
            </a:r>
            <a:r>
              <a:rPr lang="ru-RU" dirty="0">
                <a:latin typeface="Times New Roman" panose="02020603050405020304" pitchFamily="18" charset="0"/>
                <a:cs typeface="Times New Roman" panose="02020603050405020304" pitchFamily="18" charset="0"/>
              </a:rPr>
              <a:t>После острой стадии наступает латентный период, когда все симптомы стихают. Но даже без видимых проявлений развитие иммунодефицита продолжается и при отсутствии лечения ведет к дальнейшему развитию страшной болезни. Бессимптомная стадия у одних пациентов может длиться несколько лет, у других болезнь развивается стремительно и уже через 4-5 недель возникают  осложнения.</a:t>
            </a:r>
          </a:p>
        </p:txBody>
      </p:sp>
      <p:pic>
        <p:nvPicPr>
          <p:cNvPr id="5" name="Рисунок 4">
            <a:extLst>
              <a:ext uri="{FF2B5EF4-FFF2-40B4-BE49-F238E27FC236}">
                <a16:creationId xmlns:a16="http://schemas.microsoft.com/office/drawing/2014/main" xmlns="" id="{9FB88631-B44C-4EDC-B4B2-1E77AAB4A96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0965" y="2621470"/>
            <a:ext cx="6029779" cy="4021991"/>
          </a:xfrm>
          <a:prstGeom prst="rect">
            <a:avLst/>
          </a:prstGeom>
          <a:ln>
            <a:noFill/>
          </a:ln>
          <a:effectLst>
            <a:softEdge rad="112500"/>
          </a:effectLst>
        </p:spPr>
      </p:pic>
      <p:pic>
        <p:nvPicPr>
          <p:cNvPr id="9" name="Рисунок 8">
            <a:extLst>
              <a:ext uri="{FF2B5EF4-FFF2-40B4-BE49-F238E27FC236}">
                <a16:creationId xmlns:a16="http://schemas.microsoft.com/office/drawing/2014/main" xmlns="" id="{CA2A88BD-48D8-404B-8993-E677CF9C045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02335" y="3063617"/>
            <a:ext cx="3301093" cy="2893958"/>
          </a:xfrm>
          <a:prstGeom prst="rect">
            <a:avLst/>
          </a:prstGeom>
          <a:ln>
            <a:noFill/>
          </a:ln>
          <a:effectLst>
            <a:softEdge rad="112500"/>
          </a:effectLst>
        </p:spPr>
      </p:pic>
    </p:spTree>
    <p:extLst>
      <p:ext uri="{BB962C8B-B14F-4D97-AF65-F5344CB8AC3E}">
        <p14:creationId xmlns:p14="http://schemas.microsoft.com/office/powerpoint/2010/main" xmlns="" val="108301744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B344CB6F-6457-425A-BF40-55F9D5FE7283}"/>
              </a:ext>
            </a:extLst>
          </p:cNvPr>
          <p:cNvSpPr>
            <a:spLocks noGrp="1"/>
          </p:cNvSpPr>
          <p:nvPr>
            <p:ph type="title"/>
          </p:nvPr>
        </p:nvSpPr>
        <p:spPr>
          <a:xfrm>
            <a:off x="0" y="0"/>
            <a:ext cx="12192000" cy="946484"/>
          </a:xfrm>
        </p:spPr>
        <p:txBody>
          <a:bodyPr>
            <a:normAutofit/>
          </a:bodyPr>
          <a:lstStyle/>
          <a:p>
            <a:pPr algn="ctr"/>
            <a:r>
              <a:rPr lang="ru-RU" b="1" dirty="0" err="1">
                <a:solidFill>
                  <a:srgbClr val="FF0000"/>
                </a:solidFill>
                <a:latin typeface="Times New Roman" panose="02020603050405020304" pitchFamily="18" charset="0"/>
                <a:cs typeface="Times New Roman" panose="02020603050405020304" pitchFamily="18" charset="0"/>
              </a:rPr>
              <a:t>Оппортунистичекие</a:t>
            </a:r>
            <a:r>
              <a:rPr lang="ru-RU" b="1" dirty="0">
                <a:solidFill>
                  <a:srgbClr val="FF0000"/>
                </a:solidFill>
                <a:latin typeface="Times New Roman" panose="02020603050405020304" pitchFamily="18" charset="0"/>
                <a:cs typeface="Times New Roman" panose="02020603050405020304" pitchFamily="18" charset="0"/>
              </a:rPr>
              <a:t> инфекции</a:t>
            </a:r>
          </a:p>
        </p:txBody>
      </p:sp>
      <p:sp>
        <p:nvSpPr>
          <p:cNvPr id="3" name="Объект 2">
            <a:extLst>
              <a:ext uri="{FF2B5EF4-FFF2-40B4-BE49-F238E27FC236}">
                <a16:creationId xmlns:a16="http://schemas.microsoft.com/office/drawing/2014/main" xmlns="" id="{48BDCD40-50E3-4C4B-AE2F-91EBA07B3405}"/>
              </a:ext>
            </a:extLst>
          </p:cNvPr>
          <p:cNvSpPr>
            <a:spLocks noGrp="1"/>
          </p:cNvSpPr>
          <p:nvPr>
            <p:ph idx="1"/>
          </p:nvPr>
        </p:nvSpPr>
        <p:spPr>
          <a:xfrm>
            <a:off x="0" y="782886"/>
            <a:ext cx="12192000" cy="6026988"/>
          </a:xfrm>
        </p:spPr>
        <p:txBody>
          <a:bodyPr/>
          <a:lstStyle/>
          <a:p>
            <a:pPr marL="0" indent="0" algn="just">
              <a:lnSpc>
                <a:spcPct val="100000"/>
              </a:lnSpc>
              <a:buNone/>
            </a:pPr>
            <a:r>
              <a:rPr lang="ru-RU" sz="2900" b="1" dirty="0">
                <a:latin typeface="Times New Roman" panose="02020603050405020304" pitchFamily="18" charset="0"/>
                <a:cs typeface="Times New Roman" panose="02020603050405020304" pitchFamily="18" charset="0"/>
              </a:rPr>
              <a:t>	Пневмоцистная пневмония. </a:t>
            </a:r>
            <a:r>
              <a:rPr lang="ru-RU" sz="2900" dirty="0">
                <a:latin typeface="Times New Roman" panose="02020603050405020304" pitchFamily="18" charset="0"/>
                <a:cs typeface="Times New Roman" panose="02020603050405020304" pitchFamily="18" charset="0"/>
              </a:rPr>
              <a:t>Развивается на фоне резкого повышения температуры и быстрого ухудшения состояния. У больного появляется сухой, мучительный кашель, сильная одышка даже при минимальном физическом напряжении. При этом традиционная антибактериальная терапия не дает положительного эффекта.</a:t>
            </a:r>
          </a:p>
        </p:txBody>
      </p:sp>
      <p:pic>
        <p:nvPicPr>
          <p:cNvPr id="5" name="Рисунок 4">
            <a:extLst>
              <a:ext uri="{FF2B5EF4-FFF2-40B4-BE49-F238E27FC236}">
                <a16:creationId xmlns:a16="http://schemas.microsoft.com/office/drawing/2014/main" xmlns="" id="{69E28ADA-FF93-4DF5-B831-1E459E42FCF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2223" t="23704" r="25397" b="8360"/>
          <a:stretch/>
        </p:blipFill>
        <p:spPr>
          <a:xfrm>
            <a:off x="228599" y="3311479"/>
            <a:ext cx="3410129" cy="3317126"/>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6B078054-8C37-4530-8585-D0BCE2BED33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18921" y="3030199"/>
            <a:ext cx="3586466" cy="3859885"/>
          </a:xfrm>
          <a:prstGeom prst="rect">
            <a:avLst/>
          </a:prstGeom>
          <a:ln>
            <a:noFill/>
          </a:ln>
          <a:effectLst>
            <a:softEdge rad="112500"/>
          </a:effectLst>
        </p:spPr>
      </p:pic>
      <p:pic>
        <p:nvPicPr>
          <p:cNvPr id="9" name="Рисунок 8">
            <a:extLst>
              <a:ext uri="{FF2B5EF4-FFF2-40B4-BE49-F238E27FC236}">
                <a16:creationId xmlns:a16="http://schemas.microsoft.com/office/drawing/2014/main" xmlns="" id="{E8D1899F-2370-4066-912B-7585E58A0971}"/>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35238" b="4891"/>
          <a:stretch/>
        </p:blipFill>
        <p:spPr>
          <a:xfrm>
            <a:off x="4308450" y="3295437"/>
            <a:ext cx="3120571" cy="3317126"/>
          </a:xfrm>
          <a:prstGeom prst="rect">
            <a:avLst/>
          </a:prstGeom>
          <a:ln>
            <a:noFill/>
          </a:ln>
          <a:effectLst>
            <a:softEdge rad="112500"/>
          </a:effectLst>
        </p:spPr>
      </p:pic>
    </p:spTree>
    <p:extLst>
      <p:ext uri="{BB962C8B-B14F-4D97-AF65-F5344CB8AC3E}">
        <p14:creationId xmlns:p14="http://schemas.microsoft.com/office/powerpoint/2010/main" xmlns="" val="13311646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9973D78-1CE7-4D5F-8F28-4CD7FFC962B6}"/>
              </a:ext>
            </a:extLst>
          </p:cNvPr>
          <p:cNvSpPr>
            <a:spLocks noGrp="1"/>
          </p:cNvSpPr>
          <p:nvPr>
            <p:ph idx="1"/>
          </p:nvPr>
        </p:nvSpPr>
        <p:spPr>
          <a:xfrm>
            <a:off x="0" y="22916"/>
            <a:ext cx="12192000" cy="6835084"/>
          </a:xfrm>
        </p:spPr>
        <p:txBody>
          <a:bodyPr/>
          <a:lstStyle/>
          <a:p>
            <a:pPr marL="0" indent="0" algn="just">
              <a:lnSpc>
                <a:spcPct val="100000"/>
              </a:lnSpc>
              <a:buNone/>
            </a:pPr>
            <a:r>
              <a:rPr lang="ru-RU" dirty="0"/>
              <a:t>	</a:t>
            </a:r>
            <a:r>
              <a:rPr lang="ru-RU" sz="3200" b="1" dirty="0">
                <a:latin typeface="Times New Roman" panose="02020603050405020304" pitchFamily="18" charset="0"/>
                <a:cs typeface="Times New Roman" panose="02020603050405020304" pitchFamily="18" charset="0"/>
              </a:rPr>
              <a:t>Саркома </a:t>
            </a:r>
            <a:r>
              <a:rPr lang="ru-RU" sz="3200" b="1" dirty="0" err="1">
                <a:latin typeface="Times New Roman" panose="02020603050405020304" pitchFamily="18" charset="0"/>
                <a:cs typeface="Times New Roman" panose="02020603050405020304" pitchFamily="18" charset="0"/>
              </a:rPr>
              <a:t>Капоши</a:t>
            </a:r>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Множественные новообразования характерного красного цвета развиваются из лимфатических сосудов и чаще всего появляются у мужчин. Опухоли локализуются на голове, теле или образуются в полости рта.</a:t>
            </a:r>
          </a:p>
        </p:txBody>
      </p:sp>
      <p:pic>
        <p:nvPicPr>
          <p:cNvPr id="5" name="Рисунок 4">
            <a:extLst>
              <a:ext uri="{FF2B5EF4-FFF2-40B4-BE49-F238E27FC236}">
                <a16:creationId xmlns:a16="http://schemas.microsoft.com/office/drawing/2014/main" xmlns="" id="{5CFA8154-F04F-4D2B-A431-D5DF45A8A7A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8408" y="2104571"/>
            <a:ext cx="6113076" cy="4495347"/>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6548CA71-9B76-4299-9EDA-359EEDC23D5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50528" y="2721520"/>
            <a:ext cx="4762500" cy="3105150"/>
          </a:xfrm>
          <a:prstGeom prst="rect">
            <a:avLst/>
          </a:prstGeom>
          <a:ln>
            <a:noFill/>
          </a:ln>
          <a:effectLst>
            <a:softEdge rad="112500"/>
          </a:effectLst>
        </p:spPr>
      </p:pic>
    </p:spTree>
    <p:extLst>
      <p:ext uri="{BB962C8B-B14F-4D97-AF65-F5344CB8AC3E}">
        <p14:creationId xmlns:p14="http://schemas.microsoft.com/office/powerpoint/2010/main" xmlns="" val="160799344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63E0BA3-D22E-47E4-AF49-686944A10701}"/>
              </a:ext>
            </a:extLst>
          </p:cNvPr>
          <p:cNvSpPr>
            <a:spLocks noGrp="1"/>
          </p:cNvSpPr>
          <p:nvPr>
            <p:ph idx="1"/>
          </p:nvPr>
        </p:nvSpPr>
        <p:spPr>
          <a:xfrm>
            <a:off x="38548" y="0"/>
            <a:ext cx="12153452" cy="6272463"/>
          </a:xfrm>
        </p:spPr>
        <p:txBody>
          <a:bodyPr/>
          <a:lstStyle/>
          <a:p>
            <a:pPr marL="0" indent="0" algn="just">
              <a:lnSpc>
                <a:spcPct val="100000"/>
              </a:lnSpc>
              <a:buNone/>
            </a:pPr>
            <a:r>
              <a:rPr lang="ru-RU" dirty="0"/>
              <a:t>	</a:t>
            </a:r>
            <a:r>
              <a:rPr lang="ru-RU" sz="3200" dirty="0">
                <a:latin typeface="Times New Roman" panose="02020603050405020304" pitchFamily="18" charset="0"/>
                <a:cs typeface="Times New Roman" panose="02020603050405020304" pitchFamily="18" charset="0"/>
              </a:rPr>
              <a:t>Даже при малейшем подозрении на ВИЧ-инфекцию следует пройти тест, позволяющий выявить наличие вируса в организме. При своевременно поставленном диагнозе можно с помощью современных медикаментов остановить прогрессирование болезни и продлить пациенту жизнь.</a:t>
            </a:r>
          </a:p>
        </p:txBody>
      </p:sp>
      <p:pic>
        <p:nvPicPr>
          <p:cNvPr id="5" name="Рисунок 4">
            <a:extLst>
              <a:ext uri="{FF2B5EF4-FFF2-40B4-BE49-F238E27FC236}">
                <a16:creationId xmlns:a16="http://schemas.microsoft.com/office/drawing/2014/main" xmlns="" id="{4ED07CEC-7502-4EB9-9D66-DDEDB4B1D4F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13107" y="2254696"/>
            <a:ext cx="6649378" cy="4477375"/>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3CDA6448-3E91-49AB-8859-803809401FD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0445" y="3174273"/>
            <a:ext cx="3332585" cy="2499439"/>
          </a:xfrm>
          <a:prstGeom prst="rect">
            <a:avLst/>
          </a:prstGeom>
          <a:ln>
            <a:noFill/>
          </a:ln>
          <a:effectLst>
            <a:softEdge rad="112500"/>
          </a:effectLst>
        </p:spPr>
      </p:pic>
    </p:spTree>
    <p:extLst>
      <p:ext uri="{BB962C8B-B14F-4D97-AF65-F5344CB8AC3E}">
        <p14:creationId xmlns:p14="http://schemas.microsoft.com/office/powerpoint/2010/main" xmlns="" val="255560585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C8E09D9-88C4-448E-A51A-17F256311B84}"/>
              </a:ext>
            </a:extLst>
          </p:cNvPr>
          <p:cNvSpPr>
            <a:spLocks noGrp="1"/>
          </p:cNvSpPr>
          <p:nvPr>
            <p:ph type="title"/>
          </p:nvPr>
        </p:nvSpPr>
        <p:spPr>
          <a:xfrm>
            <a:off x="0" y="18959"/>
            <a:ext cx="12191999" cy="930161"/>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Тесты на ВИЧ/СПИД</a:t>
            </a:r>
          </a:p>
        </p:txBody>
      </p:sp>
      <p:sp>
        <p:nvSpPr>
          <p:cNvPr id="3" name="Объект 2">
            <a:extLst>
              <a:ext uri="{FF2B5EF4-FFF2-40B4-BE49-F238E27FC236}">
                <a16:creationId xmlns:a16="http://schemas.microsoft.com/office/drawing/2014/main" xmlns="" id="{908FDF94-9BD0-447E-8E22-52A631BEB61D}"/>
              </a:ext>
            </a:extLst>
          </p:cNvPr>
          <p:cNvSpPr>
            <a:spLocks noGrp="1"/>
          </p:cNvSpPr>
          <p:nvPr>
            <p:ph idx="1"/>
          </p:nvPr>
        </p:nvSpPr>
        <p:spPr>
          <a:xfrm>
            <a:off x="1" y="676602"/>
            <a:ext cx="12192000" cy="5649232"/>
          </a:xfrm>
        </p:spPr>
        <p:txBody>
          <a:bodyPr>
            <a:normAutofit/>
          </a:bodyPr>
          <a:lstStyle/>
          <a:p>
            <a:pPr marL="0" indent="0" algn="just">
              <a:lnSpc>
                <a:spcPct val="100000"/>
              </a:lnSpc>
              <a:buNone/>
            </a:pPr>
            <a:r>
              <a:rPr lang="ru-RU" sz="3000" dirty="0"/>
              <a:t>	</a:t>
            </a:r>
            <a:r>
              <a:rPr lang="ru-RU" sz="3000" dirty="0">
                <a:latin typeface="Times New Roman" panose="02020603050405020304" pitchFamily="18" charset="0"/>
                <a:cs typeface="Times New Roman" panose="02020603050405020304" pitchFamily="18" charset="0"/>
              </a:rPr>
              <a:t>Перед тем как начать полноценное тестирование, которое займет определенное количество времени, пациенту необходимо сдать </a:t>
            </a:r>
            <a:r>
              <a:rPr lang="ru-RU" sz="3000" b="1" dirty="0">
                <a:latin typeface="Times New Roman" panose="02020603050405020304" pitchFamily="18" charset="0"/>
                <a:cs typeface="Times New Roman" panose="02020603050405020304" pitchFamily="18" charset="0"/>
              </a:rPr>
              <a:t>общий анализ крови</a:t>
            </a:r>
            <a:r>
              <a:rPr lang="ru-RU" sz="3000" dirty="0">
                <a:latin typeface="Times New Roman" panose="02020603050405020304" pitchFamily="18" charset="0"/>
                <a:cs typeface="Times New Roman" panose="02020603050405020304" pitchFamily="18" charset="0"/>
              </a:rPr>
              <a:t>. Он показывает, сколько клеток крови находится в сданном анализе, какова СОЭ и насколько продолжительными являются реакции на раздражители. </a:t>
            </a:r>
          </a:p>
        </p:txBody>
      </p:sp>
      <p:pic>
        <p:nvPicPr>
          <p:cNvPr id="7" name="Рисунок 6">
            <a:extLst>
              <a:ext uri="{FF2B5EF4-FFF2-40B4-BE49-F238E27FC236}">
                <a16:creationId xmlns:a16="http://schemas.microsoft.com/office/drawing/2014/main" xmlns="" id="{A3B9FC8F-C19E-4E3F-ACC5-7ACB627A1A3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07516" y="3204410"/>
            <a:ext cx="5376967" cy="3298753"/>
          </a:xfrm>
          <a:prstGeom prst="rect">
            <a:avLst/>
          </a:prstGeom>
          <a:ln>
            <a:noFill/>
          </a:ln>
          <a:effectLst>
            <a:softEdge rad="112500"/>
          </a:effectLst>
        </p:spPr>
      </p:pic>
    </p:spTree>
    <p:extLst>
      <p:ext uri="{BB962C8B-B14F-4D97-AF65-F5344CB8AC3E}">
        <p14:creationId xmlns:p14="http://schemas.microsoft.com/office/powerpoint/2010/main" xmlns="" val="60037971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B572476-BB6A-4A01-8CCF-E0C700B2B589}"/>
              </a:ext>
            </a:extLst>
          </p:cNvPr>
          <p:cNvSpPr>
            <a:spLocks noGrp="1"/>
          </p:cNvSpPr>
          <p:nvPr>
            <p:ph idx="1"/>
          </p:nvPr>
        </p:nvSpPr>
        <p:spPr>
          <a:xfrm>
            <a:off x="35378" y="43542"/>
            <a:ext cx="12156622" cy="6628949"/>
          </a:xfrm>
        </p:spPr>
        <p:txBody>
          <a:bodyPr/>
          <a:lstStyle/>
          <a:p>
            <a:pPr marL="0" indent="0" algn="just">
              <a:lnSpc>
                <a:spcPct val="100000"/>
              </a:lnSpc>
              <a:buNone/>
            </a:pPr>
            <a:r>
              <a:rPr lang="ru-RU" dirty="0"/>
              <a:t>	</a:t>
            </a:r>
            <a:r>
              <a:rPr lang="ru-RU" sz="3000" dirty="0">
                <a:latin typeface="Times New Roman" panose="02020603050405020304" pitchFamily="18" charset="0"/>
                <a:cs typeface="Times New Roman" panose="02020603050405020304" pitchFamily="18" charset="0"/>
              </a:rPr>
              <a:t>Самым популярным и распространенным в современном мире считается </a:t>
            </a:r>
            <a:r>
              <a:rPr lang="ru-RU" sz="3000" b="1" dirty="0">
                <a:latin typeface="Times New Roman" panose="02020603050405020304" pitchFamily="18" charset="0"/>
                <a:cs typeface="Times New Roman" panose="02020603050405020304" pitchFamily="18" charset="0"/>
              </a:rPr>
              <a:t>иммуноферментный анализ (далее ИФА)</a:t>
            </a:r>
            <a:r>
              <a:rPr lang="ru-RU" sz="3000" dirty="0">
                <a:latin typeface="Times New Roman" panose="02020603050405020304" pitchFamily="18" charset="0"/>
                <a:cs typeface="Times New Roman" panose="02020603050405020304" pitchFamily="18" charset="0"/>
              </a:rPr>
              <a:t>, который определяет антитела (далее АТ) на вирус.  Достоверность этого теста составляет примерно </a:t>
            </a:r>
            <a:r>
              <a:rPr lang="ru-RU" sz="3000" b="1" dirty="0">
                <a:latin typeface="Times New Roman" panose="02020603050405020304" pitchFamily="18" charset="0"/>
                <a:cs typeface="Times New Roman" panose="02020603050405020304" pitchFamily="18" charset="0"/>
              </a:rPr>
              <a:t>80</a:t>
            </a:r>
            <a:r>
              <a:rPr lang="ru-RU" sz="3000" dirty="0">
                <a:latin typeface="Times New Roman" panose="02020603050405020304" pitchFamily="18" charset="0"/>
                <a:cs typeface="Times New Roman" panose="02020603050405020304" pitchFamily="18" charset="0"/>
              </a:rPr>
              <a:t>%. В связи с тем, что для образования АТ необходимо время, ИФА рекомендуют делать несколько раз: через 6 недель, через 3 месяца и через полгода. Приблизительно в 5% случаев тестирование может показать ложноположительный либо ложноотрицательный результат.</a:t>
            </a:r>
          </a:p>
        </p:txBody>
      </p:sp>
      <p:pic>
        <p:nvPicPr>
          <p:cNvPr id="5" name="Рисунок 4">
            <a:extLst>
              <a:ext uri="{FF2B5EF4-FFF2-40B4-BE49-F238E27FC236}">
                <a16:creationId xmlns:a16="http://schemas.microsoft.com/office/drawing/2014/main" xmlns="" id="{AC18B97F-1655-495C-913B-08FD176EBC5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454" y="3801491"/>
            <a:ext cx="3827999" cy="2871000"/>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B4894322-ACE6-4A5E-BB08-3DAE133FBC4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47549" y="3937849"/>
            <a:ext cx="3914775" cy="2598284"/>
          </a:xfrm>
          <a:prstGeom prst="rect">
            <a:avLst/>
          </a:prstGeom>
          <a:ln>
            <a:noFill/>
          </a:ln>
          <a:effectLst>
            <a:softEdge rad="112500"/>
          </a:effectLst>
        </p:spPr>
      </p:pic>
    </p:spTree>
    <p:extLst>
      <p:ext uri="{BB962C8B-B14F-4D97-AF65-F5344CB8AC3E}">
        <p14:creationId xmlns:p14="http://schemas.microsoft.com/office/powerpoint/2010/main" xmlns="" val="21938670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572A8DA8-33EC-43D5-AD20-209E8A2859FC}"/>
              </a:ext>
            </a:extLst>
          </p:cNvPr>
          <p:cNvSpPr>
            <a:spLocks noGrp="1"/>
          </p:cNvSpPr>
          <p:nvPr>
            <p:ph idx="1"/>
          </p:nvPr>
        </p:nvSpPr>
        <p:spPr>
          <a:xfrm>
            <a:off x="43542" y="29028"/>
            <a:ext cx="12046858" cy="6705601"/>
          </a:xfrm>
        </p:spPr>
        <p:txBody>
          <a:bodyPr/>
          <a:lstStyle/>
          <a:p>
            <a:pPr marL="0" indent="0" algn="just">
              <a:lnSpc>
                <a:spcPct val="100000"/>
              </a:lnSpc>
              <a:buNone/>
            </a:pPr>
            <a:r>
              <a:rPr lang="ru-RU" dirty="0"/>
              <a:t>	</a:t>
            </a:r>
            <a:r>
              <a:rPr lang="ru-RU" sz="3200" dirty="0">
                <a:latin typeface="Times New Roman" panose="02020603050405020304" pitchFamily="18" charset="0"/>
                <a:cs typeface="Times New Roman" panose="02020603050405020304" pitchFamily="18" charset="0"/>
              </a:rPr>
              <a:t>Ещё один тест для диагностики ВИЧ – </a:t>
            </a:r>
            <a:r>
              <a:rPr lang="ru-RU" sz="3200" b="1" dirty="0" err="1">
                <a:latin typeface="Times New Roman" panose="02020603050405020304" pitchFamily="18" charset="0"/>
                <a:cs typeface="Times New Roman" panose="02020603050405020304" pitchFamily="18" charset="0"/>
              </a:rPr>
              <a:t>иммуноблот</a:t>
            </a:r>
            <a:r>
              <a:rPr lang="ru-RU" sz="3200" dirty="0">
                <a:latin typeface="Times New Roman" panose="02020603050405020304" pitchFamily="18" charset="0"/>
                <a:cs typeface="Times New Roman" panose="02020603050405020304" pitchFamily="18" charset="0"/>
              </a:rPr>
              <a:t> (далее </a:t>
            </a:r>
            <a:r>
              <a:rPr lang="ru-RU" sz="3200" b="1" dirty="0">
                <a:latin typeface="Times New Roman" panose="02020603050405020304" pitchFamily="18" charset="0"/>
                <a:cs typeface="Times New Roman" panose="02020603050405020304" pitchFamily="18" charset="0"/>
              </a:rPr>
              <a:t>ИБ</a:t>
            </a:r>
            <a:r>
              <a:rPr lang="ru-RU" sz="3200" dirty="0">
                <a:latin typeface="Times New Roman" panose="02020603050405020304" pitchFamily="18" charset="0"/>
                <a:cs typeface="Times New Roman" panose="02020603050405020304" pitchFamily="18" charset="0"/>
              </a:rPr>
              <a:t>) или его также ещё называют вестерн-</a:t>
            </a:r>
            <a:r>
              <a:rPr lang="ru-RU" sz="3200" dirty="0" err="1">
                <a:latin typeface="Times New Roman" panose="02020603050405020304" pitchFamily="18" charset="0"/>
                <a:cs typeface="Times New Roman" panose="02020603050405020304" pitchFamily="18" charset="0"/>
              </a:rPr>
              <a:t>блот</a:t>
            </a:r>
            <a:r>
              <a:rPr lang="ru-RU" sz="3200" dirty="0">
                <a:latin typeface="Times New Roman" panose="02020603050405020304" pitchFamily="18" charset="0"/>
                <a:cs typeface="Times New Roman" panose="02020603050405020304" pitchFamily="18" charset="0"/>
              </a:rPr>
              <a:t>. Его используют для обнаружения вирусных инфекций человека, как дополнительный экспертный способ. Он необходим для подтверждения ИФА, </a:t>
            </a:r>
            <a:r>
              <a:rPr lang="ru-RU" sz="3200" dirty="0" err="1">
                <a:latin typeface="Times New Roman" panose="02020603050405020304" pitchFamily="18" charset="0"/>
                <a:cs typeface="Times New Roman" panose="02020603050405020304" pitchFamily="18" charset="0"/>
              </a:rPr>
              <a:t>т.е</a:t>
            </a:r>
            <a:r>
              <a:rPr lang="ru-RU" sz="3200" dirty="0">
                <a:latin typeface="Times New Roman" panose="02020603050405020304" pitchFamily="18" charset="0"/>
                <a:cs typeface="Times New Roman" panose="02020603050405020304" pitchFamily="18" charset="0"/>
              </a:rPr>
              <a:t> им перепроверяют положительный ИФА. Он считается наиболее чувствительным, сложным и дорогим.</a:t>
            </a:r>
          </a:p>
        </p:txBody>
      </p:sp>
      <p:pic>
        <p:nvPicPr>
          <p:cNvPr id="5" name="Рисунок 4">
            <a:extLst>
              <a:ext uri="{FF2B5EF4-FFF2-40B4-BE49-F238E27FC236}">
                <a16:creationId xmlns:a16="http://schemas.microsoft.com/office/drawing/2014/main" xmlns="" id="{13D45E2F-EA76-48BE-9EDB-1B8D26821ED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45676" y="2983832"/>
            <a:ext cx="5100648" cy="3585027"/>
          </a:xfrm>
          <a:prstGeom prst="rect">
            <a:avLst/>
          </a:prstGeom>
          <a:ln>
            <a:noFill/>
          </a:ln>
          <a:effectLst>
            <a:softEdge rad="112500"/>
          </a:effectLst>
        </p:spPr>
      </p:pic>
    </p:spTree>
    <p:extLst>
      <p:ext uri="{BB962C8B-B14F-4D97-AF65-F5344CB8AC3E}">
        <p14:creationId xmlns:p14="http://schemas.microsoft.com/office/powerpoint/2010/main" xmlns="" val="100180762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1C8ED38-7721-4732-A59E-81B30B58220F}"/>
              </a:ext>
            </a:extLst>
          </p:cNvPr>
          <p:cNvSpPr>
            <a:spLocks noGrp="1"/>
          </p:cNvSpPr>
          <p:nvPr>
            <p:ph idx="1"/>
          </p:nvPr>
        </p:nvSpPr>
        <p:spPr>
          <a:xfrm>
            <a:off x="0" y="26714"/>
            <a:ext cx="12192000" cy="6630760"/>
          </a:xfrm>
        </p:spPr>
        <p:txBody>
          <a:bodyPr/>
          <a:lstStyle/>
          <a:p>
            <a:pPr marL="0" indent="0" algn="just">
              <a:lnSpc>
                <a:spcPct val="100000"/>
              </a:lnSpc>
              <a:buNone/>
            </a:pPr>
            <a:r>
              <a:rPr lang="ru-RU" dirty="0"/>
              <a:t>	</a:t>
            </a:r>
            <a:r>
              <a:rPr lang="ru-RU" b="1" dirty="0">
                <a:latin typeface="Times New Roman" panose="02020603050405020304" pitchFamily="18" charset="0"/>
                <a:cs typeface="Times New Roman" panose="02020603050405020304" pitchFamily="18" charset="0"/>
              </a:rPr>
              <a:t>Полимеразная цепная реакция </a:t>
            </a:r>
            <a:r>
              <a:rPr lang="ru-RU" dirty="0" smtClean="0">
                <a:latin typeface="Times New Roman" panose="02020603050405020304" pitchFamily="18" charset="0"/>
                <a:cs typeface="Times New Roman" panose="02020603050405020304" pitchFamily="18" charset="0"/>
              </a:rPr>
              <a:t>(далее</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ПЦР</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один из наиболее точных и достоверных методов молекулярно-генетической диагностики. Этот тест довольно дорогой, для его проведение требуется наличие специального оборудования и высококвалифицированных специалистов. Проводить ПЦР-анализ можно уже на 11-15 день после даты предполагаемого заражения, он определяет вирус.</a:t>
            </a:r>
            <a:endParaRPr lang="ru-RU" dirty="0"/>
          </a:p>
        </p:txBody>
      </p:sp>
      <p:pic>
        <p:nvPicPr>
          <p:cNvPr id="5" name="Рисунок 4">
            <a:extLst>
              <a:ext uri="{FF2B5EF4-FFF2-40B4-BE49-F238E27FC236}">
                <a16:creationId xmlns:a16="http://schemas.microsoft.com/office/drawing/2014/main" xmlns="" id="{16D60EB6-D718-4CB0-83F2-F6F7D55F1AB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3407" y="2773564"/>
            <a:ext cx="5143500" cy="3429000"/>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6B1FF2D9-A8B7-4EE7-8575-0E44BCB4271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34224" y="2546110"/>
            <a:ext cx="6264369" cy="3883909"/>
          </a:xfrm>
          <a:prstGeom prst="rect">
            <a:avLst/>
          </a:prstGeom>
          <a:ln>
            <a:noFill/>
          </a:ln>
          <a:effectLst>
            <a:softEdge rad="112500"/>
          </a:effectLst>
        </p:spPr>
      </p:pic>
    </p:spTree>
    <p:extLst>
      <p:ext uri="{BB962C8B-B14F-4D97-AF65-F5344CB8AC3E}">
        <p14:creationId xmlns:p14="http://schemas.microsoft.com/office/powerpoint/2010/main" xmlns="" val="27207781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5BA0CC-EDD6-4F0D-87EF-0B689E9615C6}"/>
              </a:ext>
            </a:extLst>
          </p:cNvPr>
          <p:cNvSpPr>
            <a:spLocks noGrp="1"/>
          </p:cNvSpPr>
          <p:nvPr>
            <p:ph type="title"/>
          </p:nvPr>
        </p:nvSpPr>
        <p:spPr>
          <a:xfrm>
            <a:off x="0" y="0"/>
            <a:ext cx="12192000" cy="882882"/>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План:</a:t>
            </a:r>
          </a:p>
        </p:txBody>
      </p:sp>
      <p:sp>
        <p:nvSpPr>
          <p:cNvPr id="3" name="Объект 2">
            <a:extLst>
              <a:ext uri="{FF2B5EF4-FFF2-40B4-BE49-F238E27FC236}">
                <a16:creationId xmlns:a16="http://schemas.microsoft.com/office/drawing/2014/main" xmlns="" id="{0593E272-BCA8-4D04-99D0-3E9F86A81E7E}"/>
              </a:ext>
            </a:extLst>
          </p:cNvPr>
          <p:cNvSpPr>
            <a:spLocks noGrp="1"/>
          </p:cNvSpPr>
          <p:nvPr>
            <p:ph idx="1"/>
          </p:nvPr>
        </p:nvSpPr>
        <p:spPr>
          <a:xfrm>
            <a:off x="0" y="697329"/>
            <a:ext cx="12191999" cy="6048375"/>
          </a:xfrm>
        </p:spPr>
        <p:txBody>
          <a:bodyPr>
            <a:normAutofit fontScale="92500" lnSpcReduction="10000"/>
          </a:bodyPr>
          <a:lstStyle/>
          <a:p>
            <a:pPr marL="0" indent="0" algn="just">
              <a:lnSpc>
                <a:spcPct val="110000"/>
              </a:lnSpc>
              <a:buNone/>
            </a:pPr>
            <a:r>
              <a:rPr lang="ru-RU" dirty="0"/>
              <a:t>•	</a:t>
            </a:r>
            <a:r>
              <a:rPr lang="ru-RU" sz="2900" dirty="0">
                <a:latin typeface="Times New Roman" panose="02020603050405020304" pitchFamily="18" charset="0"/>
                <a:cs typeface="Times New Roman" panose="02020603050405020304" pitchFamily="18" charset="0"/>
              </a:rPr>
              <a:t>введение;</a:t>
            </a:r>
          </a:p>
          <a:p>
            <a:pPr marL="0" indent="0" algn="just">
              <a:lnSpc>
                <a:spcPct val="110000"/>
              </a:lnSpc>
              <a:buNone/>
            </a:pPr>
            <a:r>
              <a:rPr lang="ru-RU" sz="2900" dirty="0">
                <a:latin typeface="Times New Roman" panose="02020603050405020304" pitchFamily="18" charset="0"/>
                <a:cs typeface="Times New Roman" panose="02020603050405020304" pitchFamily="18" charset="0"/>
              </a:rPr>
              <a:t>•	план</a:t>
            </a:r>
          </a:p>
          <a:p>
            <a:pPr marL="0" indent="0" algn="just">
              <a:lnSpc>
                <a:spcPct val="110000"/>
              </a:lnSpc>
              <a:buNone/>
            </a:pPr>
            <a:r>
              <a:rPr lang="ru-RU" sz="2900" dirty="0">
                <a:latin typeface="Times New Roman" panose="02020603050405020304" pitchFamily="18" charset="0"/>
                <a:cs typeface="Times New Roman" panose="02020603050405020304" pitchFamily="18" charset="0"/>
              </a:rPr>
              <a:t>•	общие понятия;</a:t>
            </a:r>
          </a:p>
          <a:p>
            <a:pPr marL="0" indent="0" algn="just">
              <a:lnSpc>
                <a:spcPct val="110000"/>
              </a:lnSpc>
              <a:buNone/>
            </a:pPr>
            <a:r>
              <a:rPr lang="ru-RU" sz="2900" dirty="0">
                <a:latin typeface="Times New Roman" panose="02020603050405020304" pitchFamily="18" charset="0"/>
                <a:cs typeface="Times New Roman" panose="02020603050405020304" pitchFamily="18" charset="0"/>
              </a:rPr>
              <a:t>•	контингенты, наиболее подверженные риску заражения;</a:t>
            </a:r>
          </a:p>
          <a:p>
            <a:pPr marL="0" indent="0" algn="just">
              <a:lnSpc>
                <a:spcPct val="110000"/>
              </a:lnSpc>
              <a:buNone/>
            </a:pPr>
            <a:r>
              <a:rPr lang="ru-RU" sz="2900" dirty="0">
                <a:latin typeface="Times New Roman" panose="02020603050405020304" pitchFamily="18" charset="0"/>
                <a:cs typeface="Times New Roman" panose="02020603050405020304" pitchFamily="18" charset="0"/>
              </a:rPr>
              <a:t>•	патогенез ВИЧ-инфекции;</a:t>
            </a:r>
          </a:p>
          <a:p>
            <a:pPr marL="0" indent="0" algn="just">
              <a:lnSpc>
                <a:spcPct val="110000"/>
              </a:lnSpc>
              <a:buNone/>
            </a:pPr>
            <a:r>
              <a:rPr lang="ru-RU" sz="2900" dirty="0">
                <a:latin typeface="Times New Roman" panose="02020603050405020304" pitchFamily="18" charset="0"/>
                <a:cs typeface="Times New Roman" panose="02020603050405020304" pitchFamily="18" charset="0"/>
              </a:rPr>
              <a:t>•	механизмы передачи;</a:t>
            </a:r>
          </a:p>
          <a:p>
            <a:pPr marL="0" indent="0" algn="just">
              <a:lnSpc>
                <a:spcPct val="110000"/>
              </a:lnSpc>
              <a:buNone/>
            </a:pPr>
            <a:r>
              <a:rPr lang="ru-RU" sz="2900" dirty="0">
                <a:latin typeface="Times New Roman" panose="02020603050405020304" pitchFamily="18" charset="0"/>
                <a:cs typeface="Times New Roman" panose="02020603050405020304" pitchFamily="18" charset="0"/>
              </a:rPr>
              <a:t>•	гипотезы происхождения ВИЧ/СПИД;</a:t>
            </a:r>
          </a:p>
          <a:p>
            <a:pPr marL="0" indent="0" algn="just">
              <a:lnSpc>
                <a:spcPct val="110000"/>
              </a:lnSpc>
              <a:buNone/>
            </a:pPr>
            <a:r>
              <a:rPr lang="ru-RU" sz="2900" dirty="0">
                <a:latin typeface="Times New Roman" panose="02020603050405020304" pitchFamily="18" charset="0"/>
                <a:cs typeface="Times New Roman" panose="02020603050405020304" pitchFamily="18" charset="0"/>
              </a:rPr>
              <a:t>•	</a:t>
            </a:r>
            <a:r>
              <a:rPr lang="ru-RU" sz="2900" dirty="0" smtClean="0">
                <a:latin typeface="Times New Roman" panose="02020603050405020304" pitchFamily="18" charset="0"/>
                <a:cs typeface="Times New Roman" panose="02020603050405020304" pitchFamily="18" charset="0"/>
              </a:rPr>
              <a:t>периоды </a:t>
            </a:r>
            <a:r>
              <a:rPr lang="ru-RU" sz="2900" dirty="0">
                <a:latin typeface="Times New Roman" panose="02020603050405020304" pitchFamily="18" charset="0"/>
                <a:cs typeface="Times New Roman" panose="02020603050405020304" pitchFamily="18" charset="0"/>
              </a:rPr>
              <a:t>ВИЧ-инфекции;</a:t>
            </a:r>
          </a:p>
          <a:p>
            <a:pPr marL="0" indent="0" algn="just">
              <a:lnSpc>
                <a:spcPct val="110000"/>
              </a:lnSpc>
              <a:buNone/>
            </a:pPr>
            <a:r>
              <a:rPr lang="ru-RU" sz="2900" dirty="0">
                <a:latin typeface="Times New Roman" panose="02020603050405020304" pitchFamily="18" charset="0"/>
                <a:cs typeface="Times New Roman" panose="02020603050405020304" pitchFamily="18" charset="0"/>
              </a:rPr>
              <a:t>•	клиника у женщин;</a:t>
            </a:r>
          </a:p>
          <a:p>
            <a:pPr marL="0" indent="0" algn="just">
              <a:lnSpc>
                <a:spcPct val="110000"/>
              </a:lnSpc>
              <a:buNone/>
            </a:pPr>
            <a:r>
              <a:rPr lang="ru-RU" sz="2900" dirty="0">
                <a:latin typeface="Times New Roman" panose="02020603050405020304" pitchFamily="18" charset="0"/>
                <a:cs typeface="Times New Roman" panose="02020603050405020304" pitchFamily="18" charset="0"/>
              </a:rPr>
              <a:t>•	клиника у мужчин;</a:t>
            </a:r>
          </a:p>
          <a:p>
            <a:pPr marL="0" indent="0" algn="just">
              <a:lnSpc>
                <a:spcPct val="110000"/>
              </a:lnSpc>
              <a:buNone/>
            </a:pP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оппортунистичекие</a:t>
            </a:r>
            <a:r>
              <a:rPr lang="ru-RU" sz="2900" dirty="0">
                <a:latin typeface="Times New Roman" panose="02020603050405020304" pitchFamily="18" charset="0"/>
                <a:cs typeface="Times New Roman" panose="02020603050405020304" pitchFamily="18" charset="0"/>
              </a:rPr>
              <a:t> инфекции;</a:t>
            </a:r>
          </a:p>
          <a:p>
            <a:pPr marL="514350" indent="-514350">
              <a:buFont typeface="+mj-lt"/>
              <a:buAutoNum type="arabicPeriod"/>
            </a:pPr>
            <a:endParaRPr lang="ru-RU" dirty="0"/>
          </a:p>
        </p:txBody>
      </p:sp>
    </p:spTree>
    <p:extLst>
      <p:ext uri="{BB962C8B-B14F-4D97-AF65-F5344CB8AC3E}">
        <p14:creationId xmlns:p14="http://schemas.microsoft.com/office/powerpoint/2010/main" xmlns="" val="21796577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88F3152-480F-49C9-8F4A-64BD76118D2C}"/>
              </a:ext>
            </a:extLst>
          </p:cNvPr>
          <p:cNvSpPr>
            <a:spLocks noGrp="1"/>
          </p:cNvSpPr>
          <p:nvPr>
            <p:ph idx="1"/>
          </p:nvPr>
        </p:nvSpPr>
        <p:spPr>
          <a:xfrm>
            <a:off x="0" y="0"/>
            <a:ext cx="12192000" cy="6858000"/>
          </a:xfrm>
        </p:spPr>
        <p:txBody>
          <a:bodyPr/>
          <a:lstStyle/>
          <a:p>
            <a:pPr marL="0" indent="0" algn="just">
              <a:lnSpc>
                <a:spcPct val="100000"/>
              </a:lnSpc>
              <a:buNone/>
            </a:pPr>
            <a:r>
              <a:rPr lang="ru-RU" dirty="0"/>
              <a:t>	</a:t>
            </a:r>
            <a:r>
              <a:rPr lang="ru-RU" sz="3400" b="1" dirty="0">
                <a:latin typeface="Times New Roman" panose="02020603050405020304" pitchFamily="18" charset="0"/>
                <a:cs typeface="Times New Roman" panose="02020603050405020304" pitchFamily="18" charset="0"/>
              </a:rPr>
              <a:t>Экспресс-тест. </a:t>
            </a:r>
            <a:r>
              <a:rPr lang="ru-RU" sz="3400" dirty="0">
                <a:latin typeface="Times New Roman" panose="02020603050405020304" pitchFamily="18" charset="0"/>
                <a:cs typeface="Times New Roman" panose="02020603050405020304" pitchFamily="18" charset="0"/>
              </a:rPr>
              <a:t>Его делают в неотложных ситуациях, во время операций, при родах. Выполнять его могут даже волонтеры или персонал, не имеющий специальной квалификации. Тест удобен тем, что расшифровка происходит мгновенно.</a:t>
            </a:r>
          </a:p>
        </p:txBody>
      </p:sp>
      <p:pic>
        <p:nvPicPr>
          <p:cNvPr id="5" name="Рисунок 4">
            <a:extLst>
              <a:ext uri="{FF2B5EF4-FFF2-40B4-BE49-F238E27FC236}">
                <a16:creationId xmlns:a16="http://schemas.microsoft.com/office/drawing/2014/main" xmlns="" id="{A37E95A5-AAFA-4AED-9EB0-81A89A4F06F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00054" y="2337627"/>
            <a:ext cx="6753545" cy="4520373"/>
          </a:xfrm>
          <a:prstGeom prst="rect">
            <a:avLst/>
          </a:prstGeom>
          <a:ln>
            <a:noFill/>
          </a:ln>
          <a:effectLst>
            <a:softEdge rad="112500"/>
          </a:effectLst>
        </p:spPr>
      </p:pic>
    </p:spTree>
    <p:extLst>
      <p:ext uri="{BB962C8B-B14F-4D97-AF65-F5344CB8AC3E}">
        <p14:creationId xmlns:p14="http://schemas.microsoft.com/office/powerpoint/2010/main" xmlns="" val="183634559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4ADA01-7B05-4DEC-9B84-68E9D457DA65}"/>
              </a:ext>
            </a:extLst>
          </p:cNvPr>
          <p:cNvSpPr>
            <a:spLocks noGrp="1"/>
          </p:cNvSpPr>
          <p:nvPr>
            <p:ph type="title"/>
          </p:nvPr>
        </p:nvSpPr>
        <p:spPr>
          <a:xfrm>
            <a:off x="0" y="0"/>
            <a:ext cx="12192000" cy="899660"/>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Домашнее тестирование</a:t>
            </a:r>
          </a:p>
        </p:txBody>
      </p:sp>
      <p:sp>
        <p:nvSpPr>
          <p:cNvPr id="3" name="Объект 2">
            <a:extLst>
              <a:ext uri="{FF2B5EF4-FFF2-40B4-BE49-F238E27FC236}">
                <a16:creationId xmlns:a16="http://schemas.microsoft.com/office/drawing/2014/main" xmlns="" id="{80EBA9F2-232F-4B69-AD48-07BE88151442}"/>
              </a:ext>
            </a:extLst>
          </p:cNvPr>
          <p:cNvSpPr>
            <a:spLocks noGrp="1"/>
          </p:cNvSpPr>
          <p:nvPr>
            <p:ph idx="1"/>
          </p:nvPr>
        </p:nvSpPr>
        <p:spPr>
          <a:xfrm>
            <a:off x="0" y="711844"/>
            <a:ext cx="12192000" cy="6146156"/>
          </a:xfrm>
        </p:spPr>
        <p:txBody>
          <a:bodyPr/>
          <a:lstStyle/>
          <a:p>
            <a:pPr marL="0" indent="0" algn="just">
              <a:lnSpc>
                <a:spcPct val="100000"/>
              </a:lnSpc>
              <a:buNone/>
            </a:pPr>
            <a:r>
              <a:rPr lang="ru-RU" dirty="0"/>
              <a:t>	</a:t>
            </a:r>
            <a:r>
              <a:rPr lang="ru-RU" sz="3200" dirty="0">
                <a:latin typeface="Times New Roman" panose="02020603050405020304" pitchFamily="18" charset="0"/>
                <a:cs typeface="Times New Roman" panose="02020603050405020304" pitchFamily="18" charset="0"/>
              </a:rPr>
              <a:t>На данный момент имеется возможность прохождения тестирования на ВИЧ в домашних условиях.</a:t>
            </a:r>
          </a:p>
          <a:p>
            <a:pPr marL="0" indent="0" algn="just">
              <a:lnSpc>
                <a:spcPct val="100000"/>
              </a:lnSpc>
              <a:buNone/>
            </a:pPr>
            <a:r>
              <a:rPr lang="ru-RU" sz="3200" dirty="0">
                <a:latin typeface="Times New Roman" panose="02020603050405020304" pitchFamily="18" charset="0"/>
                <a:cs typeface="Times New Roman" panose="02020603050405020304" pitchFamily="18" charset="0"/>
              </a:rPr>
              <a:t>	Экспресс проверка, сделанная в домашних условиях, может выявить факт заражения ВИЧ инфекцией примерно через 4 недели после попадания вируса в организм. Диагностика определяет наличие антигена и антител к ВИЧ, которые появляются уже во время инкубационного периода. Во время бессимптомного периода, так называемого «окна», признаки инфекции практически не проявляются. Но человек уже является носителем, и тесно контактирующие с ним люди могут заразиться от него. Но стоит помнить, что только расширенный анализ может выявить наличие антител и подтвердить диагноз.</a:t>
            </a:r>
          </a:p>
        </p:txBody>
      </p:sp>
    </p:spTree>
    <p:extLst>
      <p:ext uri="{BB962C8B-B14F-4D97-AF65-F5344CB8AC3E}">
        <p14:creationId xmlns:p14="http://schemas.microsoft.com/office/powerpoint/2010/main" xmlns="" val="170002209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16D5748-123F-46CB-BEB3-35600C9888EB}"/>
              </a:ext>
            </a:extLst>
          </p:cNvPr>
          <p:cNvSpPr>
            <a:spLocks noGrp="1"/>
          </p:cNvSpPr>
          <p:nvPr>
            <p:ph idx="1"/>
          </p:nvPr>
        </p:nvSpPr>
        <p:spPr>
          <a:xfrm>
            <a:off x="0" y="0"/>
            <a:ext cx="12192000" cy="6771110"/>
          </a:xfrm>
        </p:spPr>
        <p:txBody>
          <a:bodyPr/>
          <a:lstStyle/>
          <a:p>
            <a:pPr marL="0" indent="0" algn="just">
              <a:lnSpc>
                <a:spcPct val="100000"/>
              </a:lnSpc>
              <a:buNone/>
            </a:pPr>
            <a:r>
              <a:rPr lang="ru-RU" dirty="0"/>
              <a:t>	</a:t>
            </a:r>
            <a:r>
              <a:rPr lang="ru-RU" sz="3200" dirty="0">
                <a:latin typeface="Times New Roman" panose="02020603050405020304" pitchFamily="18" charset="0"/>
                <a:cs typeface="Times New Roman" panose="02020603050405020304" pitchFamily="18" charset="0"/>
              </a:rPr>
              <a:t>У беременных женщин, онкобольных людей и людей с простудными заболеваниями, в организме могут присутствовать антитела, близкие по строению с антителами СПИДа. Экспресс анализ, сделанный в домашних условиях, у таких людей может дать положительный результат. Поэтому для постановки точного диагноза нужно сдать кровь на ВИЧ, где её будут проверять специальными маркерами.</a:t>
            </a:r>
          </a:p>
        </p:txBody>
      </p:sp>
      <p:pic>
        <p:nvPicPr>
          <p:cNvPr id="5" name="Рисунок 4">
            <a:extLst>
              <a:ext uri="{FF2B5EF4-FFF2-40B4-BE49-F238E27FC236}">
                <a16:creationId xmlns:a16="http://schemas.microsoft.com/office/drawing/2014/main" xmlns="" id="{D6D59E22-52A1-43F8-A015-B33EEE3073D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85133" y="3541880"/>
            <a:ext cx="3182066" cy="3096395"/>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2387D4C6-A976-4A49-B0C5-81A398B6C3C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46602" y="2986639"/>
            <a:ext cx="5454535" cy="3651636"/>
          </a:xfrm>
          <a:prstGeom prst="rect">
            <a:avLst/>
          </a:prstGeom>
          <a:ln>
            <a:noFill/>
          </a:ln>
          <a:effectLst>
            <a:softEdge rad="112500"/>
          </a:effectLst>
        </p:spPr>
      </p:pic>
    </p:spTree>
    <p:extLst>
      <p:ext uri="{BB962C8B-B14F-4D97-AF65-F5344CB8AC3E}">
        <p14:creationId xmlns:p14="http://schemas.microsoft.com/office/powerpoint/2010/main" xmlns="" val="28809790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1F9CA0-668B-4326-807E-2DDCF0518755}"/>
              </a:ext>
            </a:extLst>
          </p:cNvPr>
          <p:cNvSpPr>
            <a:spLocks noGrp="1"/>
          </p:cNvSpPr>
          <p:nvPr>
            <p:ph type="title"/>
          </p:nvPr>
        </p:nvSpPr>
        <p:spPr>
          <a:xfrm>
            <a:off x="1" y="46717"/>
            <a:ext cx="12191999" cy="820968"/>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Где взять экспресс тест?</a:t>
            </a:r>
          </a:p>
        </p:txBody>
      </p:sp>
      <p:sp>
        <p:nvSpPr>
          <p:cNvPr id="3" name="Объект 2">
            <a:extLst>
              <a:ext uri="{FF2B5EF4-FFF2-40B4-BE49-F238E27FC236}">
                <a16:creationId xmlns:a16="http://schemas.microsoft.com/office/drawing/2014/main" xmlns="" id="{24527D38-46F0-4AC8-84AB-4B3C37704AA0}"/>
              </a:ext>
            </a:extLst>
          </p:cNvPr>
          <p:cNvSpPr>
            <a:spLocks noGrp="1"/>
          </p:cNvSpPr>
          <p:nvPr>
            <p:ph idx="1"/>
          </p:nvPr>
        </p:nvSpPr>
        <p:spPr>
          <a:xfrm>
            <a:off x="0" y="672872"/>
            <a:ext cx="12192000" cy="6185128"/>
          </a:xfrm>
        </p:spPr>
        <p:txBody>
          <a:bodyPr>
            <a:normAutofit/>
          </a:bodyPr>
          <a:lstStyle/>
          <a:p>
            <a:pPr marL="0" indent="0" algn="just">
              <a:lnSpc>
                <a:spcPct val="100000"/>
              </a:lnSpc>
              <a:buNone/>
            </a:pPr>
            <a:r>
              <a:rPr lang="ru-RU" sz="3400" dirty="0">
                <a:latin typeface="Times New Roman" panose="02020603050405020304" pitchFamily="18" charset="0"/>
                <a:cs typeface="Times New Roman" panose="02020603050405020304" pitchFamily="18" charset="0"/>
              </a:rPr>
              <a:t>	Покупка экспресс теста не представляет сложностей, так как они продаются практически во всех аптеках. Чтобы проверить у себя наличие инфекции, можно воспользоваться тестами для анализа слюны или крови.</a:t>
            </a:r>
          </a:p>
        </p:txBody>
      </p:sp>
      <p:pic>
        <p:nvPicPr>
          <p:cNvPr id="5" name="Рисунок 4">
            <a:extLst>
              <a:ext uri="{FF2B5EF4-FFF2-40B4-BE49-F238E27FC236}">
                <a16:creationId xmlns:a16="http://schemas.microsoft.com/office/drawing/2014/main" xmlns="" id="{7E2E8400-C5D1-4A9A-A4CF-78A68286FDB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80051" y="3016012"/>
            <a:ext cx="4898729" cy="3671468"/>
          </a:xfrm>
          <a:prstGeom prst="rect">
            <a:avLst/>
          </a:prstGeom>
          <a:ln>
            <a:noFill/>
          </a:ln>
          <a:effectLst>
            <a:softEdge rad="112500"/>
          </a:effectLst>
        </p:spPr>
      </p:pic>
    </p:spTree>
    <p:extLst>
      <p:ext uri="{BB962C8B-B14F-4D97-AF65-F5344CB8AC3E}">
        <p14:creationId xmlns:p14="http://schemas.microsoft.com/office/powerpoint/2010/main" xmlns="" val="109783265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F4021C5-F91E-46E1-9FC1-2B00DC7B27CD}"/>
              </a:ext>
            </a:extLst>
          </p:cNvPr>
          <p:cNvSpPr>
            <a:spLocks noGrp="1"/>
          </p:cNvSpPr>
          <p:nvPr>
            <p:ph idx="1"/>
          </p:nvPr>
        </p:nvSpPr>
        <p:spPr>
          <a:xfrm>
            <a:off x="0" y="0"/>
            <a:ext cx="12192000" cy="6858000"/>
          </a:xfrm>
        </p:spPr>
        <p:txBody>
          <a:bodyPr/>
          <a:lstStyle/>
          <a:p>
            <a:pPr marL="0" indent="0" algn="just">
              <a:lnSpc>
                <a:spcPct val="100000"/>
              </a:lnSpc>
              <a:buNone/>
            </a:pPr>
            <a:r>
              <a:rPr lang="ru-RU" sz="3100"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Наиболее часто используемые экспресс-тесты:</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ИммуноХром-антиВИЧ</a:t>
            </a:r>
            <a:r>
              <a:rPr lang="ru-RU" sz="3000" dirty="0">
                <a:latin typeface="Times New Roman" panose="02020603050405020304" pitchFamily="18" charset="0"/>
                <a:cs typeface="Times New Roman" panose="02020603050405020304" pitchFamily="18" charset="0"/>
              </a:rPr>
              <a:t> -½-Экспресс;</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CITO TEST HIV ½.</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В Европе наиболее часто встречаются такие средства:</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iScren</a:t>
            </a:r>
            <a:r>
              <a:rPr lang="en-US" sz="3000" dirty="0">
                <a:latin typeface="Times New Roman" panose="02020603050405020304" pitchFamily="18" charset="0"/>
                <a:cs typeface="Times New Roman" panose="02020603050405020304" pitchFamily="18" charset="0"/>
              </a:rPr>
              <a:t>-HIV (1&amp;2).</a:t>
            </a:r>
          </a:p>
          <a:p>
            <a:pPr marL="0" indent="0" algn="just">
              <a:lnSpc>
                <a:spcPct val="100000"/>
              </a:lnSpc>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OraQuick</a:t>
            </a:r>
            <a:r>
              <a:rPr lang="en-US" sz="3000" dirty="0">
                <a:latin typeface="Times New Roman" panose="02020603050405020304" pitchFamily="18" charset="0"/>
                <a:cs typeface="Times New Roman" panose="02020603050405020304" pitchFamily="18" charset="0"/>
              </a:rPr>
              <a:t>.</a:t>
            </a:r>
          </a:p>
          <a:p>
            <a:pPr marL="0" indent="0" algn="just">
              <a:lnSpc>
                <a:spcPct val="100000"/>
              </a:lnSpc>
              <a:buNone/>
            </a:pPr>
            <a:r>
              <a:rPr lang="en-US" sz="3000" dirty="0">
                <a:latin typeface="Times New Roman" panose="02020603050405020304" pitchFamily="18" charset="0"/>
                <a:cs typeface="Times New Roman" panose="02020603050405020304" pitchFamily="18" charset="0"/>
              </a:rPr>
              <a:t>•	HIV-1/HIV-2 Rapid Antibody Test</a:t>
            </a:r>
            <a:endParaRPr lang="ru-RU" sz="3000" dirty="0">
              <a:latin typeface="Times New Roman" panose="02020603050405020304" pitchFamily="18" charset="0"/>
              <a:cs typeface="Times New Roman" panose="02020603050405020304" pitchFamily="18" charset="0"/>
            </a:endParaRPr>
          </a:p>
          <a:p>
            <a:pPr marL="0" indent="0" algn="just">
              <a:lnSpc>
                <a:spcPct val="100000"/>
              </a:lnSpc>
              <a:buNone/>
            </a:pPr>
            <a:r>
              <a:rPr lang="ru-RU" sz="3000" dirty="0">
                <a:latin typeface="Times New Roman" panose="02020603050405020304" pitchFamily="18" charset="0"/>
                <a:cs typeface="Times New Roman" panose="02020603050405020304" pitchFamily="18" charset="0"/>
              </a:rPr>
              <a:t>Стоимость набора для экспресс-анализа ВИЧ в слюне тест №1 в г. Минск и Витебск составляет от 5.75 руб. </a:t>
            </a:r>
          </a:p>
          <a:p>
            <a:pPr marL="0" indent="0">
              <a:buNone/>
            </a:pPr>
            <a:endParaRPr lang="ru-RU" dirty="0"/>
          </a:p>
          <a:p>
            <a:pPr marL="0" indent="0">
              <a:buNone/>
            </a:pPr>
            <a:endParaRPr lang="en-US" dirty="0"/>
          </a:p>
          <a:p>
            <a:pPr marL="0" indent="0">
              <a:buNone/>
            </a:pPr>
            <a:endParaRPr lang="ru-RU" dirty="0"/>
          </a:p>
        </p:txBody>
      </p:sp>
      <p:pic>
        <p:nvPicPr>
          <p:cNvPr id="4" name="Рисунок 3">
            <a:extLst>
              <a:ext uri="{FF2B5EF4-FFF2-40B4-BE49-F238E27FC236}">
                <a16:creationId xmlns:a16="http://schemas.microsoft.com/office/drawing/2014/main" xmlns="" id="{CCBDAB07-5CED-4159-8281-C1068650CC5F}"/>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backgroundRemoval t="8132" b="94504" l="2580" r="97284"/>
                    </a14:imgEffect>
                  </a14:imgLayer>
                </a14:imgProps>
              </a:ext>
              <a:ext uri="{28A0092B-C50C-407E-A947-70E740481C1C}">
                <a14:useLocalDpi xmlns:a14="http://schemas.microsoft.com/office/drawing/2010/main" xmlns="" val="0"/>
              </a:ext>
            </a:extLst>
          </a:blip>
          <a:stretch>
            <a:fillRect/>
          </a:stretch>
        </p:blipFill>
        <p:spPr>
          <a:xfrm>
            <a:off x="0" y="4905437"/>
            <a:ext cx="3167457" cy="1917032"/>
          </a:xfrm>
          <a:prstGeom prst="rect">
            <a:avLst/>
          </a:prstGeom>
          <a:ln>
            <a:noFill/>
          </a:ln>
          <a:effectLst>
            <a:softEdge rad="112500"/>
          </a:effectLst>
        </p:spPr>
      </p:pic>
      <p:pic>
        <p:nvPicPr>
          <p:cNvPr id="6" name="Рисунок 5">
            <a:extLst>
              <a:ext uri="{FF2B5EF4-FFF2-40B4-BE49-F238E27FC236}">
                <a16:creationId xmlns:a16="http://schemas.microsoft.com/office/drawing/2014/main" xmlns="" id="{25847A22-E357-4B27-B5F9-C2986FF32A8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04038" y="5037149"/>
            <a:ext cx="2789718" cy="1738882"/>
          </a:xfrm>
          <a:prstGeom prst="rect">
            <a:avLst/>
          </a:prstGeom>
          <a:ln>
            <a:noFill/>
          </a:ln>
          <a:effectLst>
            <a:softEdge rad="112500"/>
          </a:effectLst>
        </p:spPr>
      </p:pic>
      <p:pic>
        <p:nvPicPr>
          <p:cNvPr id="8" name="Рисунок 7">
            <a:extLst>
              <a:ext uri="{FF2B5EF4-FFF2-40B4-BE49-F238E27FC236}">
                <a16:creationId xmlns:a16="http://schemas.microsoft.com/office/drawing/2014/main" xmlns="" id="{6C0630AB-7ECC-412F-948D-F6F51F7DA49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710547" y="4517824"/>
            <a:ext cx="3759558" cy="2372137"/>
          </a:xfrm>
          <a:prstGeom prst="rect">
            <a:avLst/>
          </a:prstGeom>
          <a:ln>
            <a:noFill/>
          </a:ln>
          <a:effectLst>
            <a:softEdge rad="112500"/>
          </a:effectLst>
        </p:spPr>
      </p:pic>
    </p:spTree>
    <p:extLst>
      <p:ext uri="{BB962C8B-B14F-4D97-AF65-F5344CB8AC3E}">
        <p14:creationId xmlns:p14="http://schemas.microsoft.com/office/powerpoint/2010/main" xmlns="" val="308764425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B4F81FA-FA14-492F-968C-104DB6B8C8BC}"/>
              </a:ext>
            </a:extLst>
          </p:cNvPr>
          <p:cNvSpPr>
            <a:spLocks noGrp="1"/>
          </p:cNvSpPr>
          <p:nvPr>
            <p:ph type="title"/>
          </p:nvPr>
        </p:nvSpPr>
        <p:spPr>
          <a:xfrm>
            <a:off x="0" y="19858"/>
            <a:ext cx="12191999" cy="1048188"/>
          </a:xfrm>
        </p:spPr>
        <p:txBody>
          <a:bodyPr>
            <a:noAutofit/>
          </a:bodyPr>
          <a:lstStyle/>
          <a:p>
            <a:pPr algn="ctr"/>
            <a:r>
              <a:rPr lang="ru-RU" sz="4000" b="1" dirty="0" err="1">
                <a:solidFill>
                  <a:srgbClr val="FF0000"/>
                </a:solidFill>
                <a:latin typeface="Times New Roman" panose="02020603050405020304" pitchFamily="18" charset="0"/>
                <a:cs typeface="Times New Roman" panose="02020603050405020304" pitchFamily="18" charset="0"/>
              </a:rPr>
              <a:t>Эпидситуация</a:t>
            </a:r>
            <a:r>
              <a:rPr lang="ru-RU" sz="4000" b="1" dirty="0">
                <a:solidFill>
                  <a:srgbClr val="FF0000"/>
                </a:solidFill>
                <a:latin typeface="Times New Roman" panose="02020603050405020304" pitchFamily="18" charset="0"/>
                <a:cs typeface="Times New Roman" panose="02020603050405020304" pitchFamily="18" charset="0"/>
              </a:rPr>
              <a:t> по ВИЧ-инфекции в Республике Беларусь на 1 марта 2017 года</a:t>
            </a:r>
          </a:p>
        </p:txBody>
      </p:sp>
      <p:sp>
        <p:nvSpPr>
          <p:cNvPr id="3" name="Объект 2">
            <a:extLst>
              <a:ext uri="{FF2B5EF4-FFF2-40B4-BE49-F238E27FC236}">
                <a16:creationId xmlns:a16="http://schemas.microsoft.com/office/drawing/2014/main" xmlns="" id="{DD111C9B-D56D-4AD9-B27E-311742AD2093}"/>
              </a:ext>
            </a:extLst>
          </p:cNvPr>
          <p:cNvSpPr>
            <a:spLocks noGrp="1"/>
          </p:cNvSpPr>
          <p:nvPr>
            <p:ph idx="1"/>
          </p:nvPr>
        </p:nvSpPr>
        <p:spPr>
          <a:xfrm>
            <a:off x="-1" y="1068046"/>
            <a:ext cx="12191999" cy="5770096"/>
          </a:xfrm>
        </p:spPr>
        <p:txBody>
          <a:bodyPr>
            <a:normAutofit/>
          </a:bodyPr>
          <a:lstStyle/>
          <a:p>
            <a:pPr marL="0" indent="0" algn="just">
              <a:lnSpc>
                <a:spcPct val="100000"/>
              </a:lnSpc>
              <a:buNone/>
            </a:pPr>
            <a:r>
              <a:rPr lang="ru-RU" dirty="0"/>
              <a:t>	</a:t>
            </a:r>
            <a:r>
              <a:rPr lang="ru-RU" sz="3600" dirty="0">
                <a:latin typeface="Times New Roman" panose="02020603050405020304" pitchFamily="18" charset="0"/>
                <a:cs typeface="Times New Roman" panose="02020603050405020304" pitchFamily="18" charset="0"/>
              </a:rPr>
              <a:t>По состоянию на </a:t>
            </a:r>
            <a:r>
              <a:rPr lang="ru-RU" sz="3600" b="1" dirty="0">
                <a:latin typeface="Times New Roman" panose="02020603050405020304" pitchFamily="18" charset="0"/>
                <a:cs typeface="Times New Roman" panose="02020603050405020304" pitchFamily="18" charset="0"/>
              </a:rPr>
              <a:t>1 марта 2017г. </a:t>
            </a:r>
            <a:r>
              <a:rPr lang="ru-RU" sz="3600" dirty="0">
                <a:latin typeface="Times New Roman" panose="02020603050405020304" pitchFamily="18" charset="0"/>
                <a:cs typeface="Times New Roman" panose="02020603050405020304" pitchFamily="18" charset="0"/>
              </a:rPr>
              <a:t>в Республике Беларусь зарегистрированы </a:t>
            </a:r>
            <a:r>
              <a:rPr lang="ru-RU" sz="3600" b="1" dirty="0">
                <a:latin typeface="Times New Roman" panose="02020603050405020304" pitchFamily="18" charset="0"/>
                <a:cs typeface="Times New Roman" panose="02020603050405020304" pitchFamily="18" charset="0"/>
              </a:rPr>
              <a:t>22 649 </a:t>
            </a:r>
            <a:r>
              <a:rPr lang="ru-RU" sz="3600" dirty="0">
                <a:latin typeface="Times New Roman" panose="02020603050405020304" pitchFamily="18" charset="0"/>
                <a:cs typeface="Times New Roman" panose="02020603050405020304" pitchFamily="18" charset="0"/>
              </a:rPr>
              <a:t>случаев ВИЧ-инфекции, количество людей, живущих с ВИЧ – 17 605, показатель распространенности составил 185,2 на 100 тысяч населения. </a:t>
            </a:r>
          </a:p>
          <a:p>
            <a:pPr marL="0" indent="0" algn="just">
              <a:lnSpc>
                <a:spcPct val="100000"/>
              </a:lnSpc>
              <a:buNone/>
            </a:pPr>
            <a:r>
              <a:rPr lang="ru-RU" sz="3600" dirty="0">
                <a:latin typeface="Times New Roman" panose="02020603050405020304" pitchFamily="18" charset="0"/>
                <a:cs typeface="Times New Roman" panose="02020603050405020304" pitchFamily="18" charset="0"/>
              </a:rPr>
              <a:t>Показатель заболеваемости составил 4,5 на 100 тысяч населения (за аналогичный период 2016г. – 4,6). Общее количество случаев ВИЧ-инфекции в возрастной группе 15-49 лет составляет 21 086 человек (удельный вес в общей структуре ВИЧ-инфицированных – 93,1%.)</a:t>
            </a:r>
          </a:p>
        </p:txBody>
      </p:sp>
    </p:spTree>
    <p:extLst>
      <p:ext uri="{BB962C8B-B14F-4D97-AF65-F5344CB8AC3E}">
        <p14:creationId xmlns:p14="http://schemas.microsoft.com/office/powerpoint/2010/main" xmlns="" val="25455000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AB499F6-A1D3-4708-AF3A-05B01979CA89}"/>
              </a:ext>
            </a:extLst>
          </p:cNvPr>
          <p:cNvSpPr>
            <a:spLocks noGrp="1"/>
          </p:cNvSpPr>
          <p:nvPr>
            <p:ph idx="1"/>
          </p:nvPr>
        </p:nvSpPr>
        <p:spPr>
          <a:xfrm>
            <a:off x="54428" y="40369"/>
            <a:ext cx="12137571" cy="6817631"/>
          </a:xfrm>
        </p:spPr>
        <p:txBody>
          <a:bodyPr>
            <a:normAutofit/>
          </a:bodyPr>
          <a:lstStyle/>
          <a:p>
            <a:pPr marL="0" indent="0" algn="just">
              <a:lnSpc>
                <a:spcPct val="100000"/>
              </a:lnSpc>
              <a:buNone/>
            </a:pPr>
            <a:r>
              <a:rPr lang="ru-RU" dirty="0"/>
              <a:t>	</a:t>
            </a:r>
            <a:r>
              <a:rPr lang="ru-RU" sz="2900" dirty="0">
                <a:latin typeface="Times New Roman" panose="02020603050405020304" pitchFamily="18" charset="0"/>
                <a:cs typeface="Times New Roman" panose="02020603050405020304" pitchFamily="18" charset="0"/>
              </a:rPr>
              <a:t>По кумулятивным данным (1987–01.03.2017 г.) </a:t>
            </a:r>
            <a:r>
              <a:rPr lang="ru-RU" sz="2900" b="1" dirty="0">
                <a:latin typeface="Times New Roman" panose="02020603050405020304" pitchFamily="18" charset="0"/>
                <a:cs typeface="Times New Roman" panose="02020603050405020304" pitchFamily="18" charset="0"/>
              </a:rPr>
              <a:t>37,3%</a:t>
            </a:r>
            <a:r>
              <a:rPr lang="ru-RU" sz="2900" dirty="0">
                <a:latin typeface="Times New Roman" panose="02020603050405020304" pitchFamily="18" charset="0"/>
                <a:cs typeface="Times New Roman" panose="02020603050405020304" pitchFamily="18" charset="0"/>
              </a:rPr>
              <a:t> (8 446 человек) инфицированных вирусом иммунодефицита человека заразились </a:t>
            </a:r>
            <a:r>
              <a:rPr lang="ru-RU" sz="2900" b="1" dirty="0">
                <a:latin typeface="Times New Roman" panose="02020603050405020304" pitchFamily="18" charset="0"/>
                <a:cs typeface="Times New Roman" panose="02020603050405020304" pitchFamily="18" charset="0"/>
              </a:rPr>
              <a:t>парентеральным путем (</a:t>
            </a:r>
            <a:r>
              <a:rPr lang="ru-RU" sz="2900" dirty="0">
                <a:latin typeface="Times New Roman" panose="02020603050405020304" pitchFamily="18" charset="0"/>
                <a:cs typeface="Times New Roman" panose="02020603050405020304" pitchFamily="18" charset="0"/>
              </a:rPr>
              <a:t>при внутривенном введении наркотических веществ), удельный вес лиц, инфицирование которых произошло </a:t>
            </a:r>
            <a:r>
              <a:rPr lang="ru-RU" sz="2900" b="1" dirty="0">
                <a:latin typeface="Times New Roman" panose="02020603050405020304" pitchFamily="18" charset="0"/>
                <a:cs typeface="Times New Roman" panose="02020603050405020304" pitchFamily="18" charset="0"/>
              </a:rPr>
              <a:t>половым путем</a:t>
            </a:r>
            <a:r>
              <a:rPr lang="ru-RU" sz="2900" dirty="0">
                <a:latin typeface="Times New Roman" panose="02020603050405020304" pitchFamily="18" charset="0"/>
                <a:cs typeface="Times New Roman" panose="02020603050405020304" pitchFamily="18" charset="0"/>
              </a:rPr>
              <a:t>, составляет </a:t>
            </a:r>
            <a:r>
              <a:rPr lang="ru-RU" sz="2900" b="1" dirty="0">
                <a:latin typeface="Times New Roman" panose="02020603050405020304" pitchFamily="18" charset="0"/>
                <a:cs typeface="Times New Roman" panose="02020603050405020304" pitchFamily="18" charset="0"/>
              </a:rPr>
              <a:t>60,5% </a:t>
            </a:r>
            <a:r>
              <a:rPr lang="ru-RU" sz="2900" dirty="0">
                <a:latin typeface="Times New Roman" panose="02020603050405020304" pitchFamily="18" charset="0"/>
                <a:cs typeface="Times New Roman" panose="02020603050405020304" pitchFamily="18" charset="0"/>
              </a:rPr>
              <a:t>(13 694 случая). В целом по республике удельный вес </a:t>
            </a:r>
            <a:r>
              <a:rPr lang="ru-RU" sz="2900" b="1" dirty="0">
                <a:latin typeface="Times New Roman" panose="02020603050405020304" pitchFamily="18" charset="0"/>
                <a:cs typeface="Times New Roman" panose="02020603050405020304" pitchFamily="18" charset="0"/>
              </a:rPr>
              <a:t>женщин </a:t>
            </a:r>
            <a:r>
              <a:rPr lang="ru-RU" sz="2900" dirty="0">
                <a:latin typeface="Times New Roman" panose="02020603050405020304" pitchFamily="18" charset="0"/>
                <a:cs typeface="Times New Roman" panose="02020603050405020304" pitchFamily="18" charset="0"/>
              </a:rPr>
              <a:t>из общего числа ВИЧ-положительных составляет </a:t>
            </a:r>
            <a:r>
              <a:rPr lang="ru-RU" sz="2900" b="1" dirty="0">
                <a:latin typeface="Times New Roman" panose="02020603050405020304" pitchFamily="18" charset="0"/>
                <a:cs typeface="Times New Roman" panose="02020603050405020304" pitchFamily="18" charset="0"/>
              </a:rPr>
              <a:t>40,1%</a:t>
            </a:r>
            <a:r>
              <a:rPr lang="ru-RU" sz="2900" dirty="0">
                <a:latin typeface="Times New Roman" panose="02020603050405020304" pitchFamily="18" charset="0"/>
                <a:cs typeface="Times New Roman" panose="02020603050405020304" pitchFamily="18" charset="0"/>
              </a:rPr>
              <a:t> (9088 чел.), </a:t>
            </a:r>
            <a:r>
              <a:rPr lang="ru-RU" sz="2900" b="1" dirty="0">
                <a:latin typeface="Times New Roman" panose="02020603050405020304" pitchFamily="18" charset="0"/>
                <a:cs typeface="Times New Roman" panose="02020603050405020304" pitchFamily="18" charset="0"/>
              </a:rPr>
              <a:t>мужчин – 59,9%</a:t>
            </a:r>
            <a:r>
              <a:rPr lang="ru-RU" sz="2900" dirty="0">
                <a:latin typeface="Times New Roman" panose="02020603050405020304" pitchFamily="18" charset="0"/>
                <a:cs typeface="Times New Roman" panose="02020603050405020304" pitchFamily="18" charset="0"/>
              </a:rPr>
              <a:t> (13 561 чел.). С 1987 по 01.03.2017 г. от ВИЧ-положительных материей родилось </a:t>
            </a:r>
            <a:r>
              <a:rPr lang="ru-RU" sz="2900" b="1" dirty="0">
                <a:latin typeface="Times New Roman" panose="02020603050405020304" pitchFamily="18" charset="0"/>
                <a:cs typeface="Times New Roman" panose="02020603050405020304" pitchFamily="18" charset="0"/>
              </a:rPr>
              <a:t>3470 детей</a:t>
            </a:r>
            <a:r>
              <a:rPr lang="ru-RU" sz="2900" dirty="0">
                <a:latin typeface="Times New Roman" panose="02020603050405020304" pitchFamily="18" charset="0"/>
                <a:cs typeface="Times New Roman" panose="02020603050405020304" pitchFamily="18" charset="0"/>
              </a:rPr>
              <a:t>. Диагноз «ВИЧ-инфекция» подтвержден 291 ребенку, рожденному от ВИЧ-положительных матерей. Всего в республике среди детей в возрастной группе от 0 до 14 лет зарегистрировано </a:t>
            </a:r>
            <a:r>
              <a:rPr lang="ru-RU" sz="2900" b="1" dirty="0">
                <a:latin typeface="Times New Roman" panose="02020603050405020304" pitchFamily="18" charset="0"/>
                <a:cs typeface="Times New Roman" panose="02020603050405020304" pitchFamily="18" charset="0"/>
              </a:rPr>
              <a:t>313 </a:t>
            </a:r>
            <a:r>
              <a:rPr lang="ru-RU" sz="2900" dirty="0">
                <a:latin typeface="Times New Roman" panose="02020603050405020304" pitchFamily="18" charset="0"/>
                <a:cs typeface="Times New Roman" panose="02020603050405020304" pitchFamily="18" charset="0"/>
              </a:rPr>
              <a:t>случаев ВИЧ-инфекции.</a:t>
            </a:r>
          </a:p>
          <a:p>
            <a:pPr marL="0" indent="0" algn="just">
              <a:lnSpc>
                <a:spcPct val="100000"/>
              </a:lnSpc>
              <a:buNone/>
            </a:pPr>
            <a:r>
              <a:rPr lang="ru-RU" sz="2900" dirty="0">
                <a:latin typeface="Times New Roman" panose="02020603050405020304" pitchFamily="18" charset="0"/>
                <a:cs typeface="Times New Roman" panose="02020603050405020304" pitchFamily="18" charset="0"/>
              </a:rPr>
              <a:t>	Кумулятивное число случаев СПИДа на 01.03.2017 г. – 5 739. За весь период наблюдения (1987-01.03.2017гг.) среди ВИЧ-положительных пациентов </a:t>
            </a:r>
            <a:r>
              <a:rPr lang="ru-RU" sz="2900" b="1" dirty="0">
                <a:latin typeface="Times New Roman" panose="02020603050405020304" pitchFamily="18" charset="0"/>
                <a:cs typeface="Times New Roman" panose="02020603050405020304" pitchFamily="18" charset="0"/>
              </a:rPr>
              <a:t>умерло 5 044 </a:t>
            </a:r>
            <a:r>
              <a:rPr lang="ru-RU" sz="2900" dirty="0">
                <a:latin typeface="Times New Roman" panose="02020603050405020304" pitchFamily="18" charset="0"/>
                <a:cs typeface="Times New Roman" panose="02020603050405020304" pitchFamily="18" charset="0"/>
              </a:rPr>
              <a:t>человека.</a:t>
            </a:r>
          </a:p>
          <a:p>
            <a:pPr marL="0" indent="0">
              <a:buNone/>
            </a:pPr>
            <a:endParaRPr lang="ru-RU" dirty="0"/>
          </a:p>
        </p:txBody>
      </p:sp>
    </p:spTree>
    <p:extLst>
      <p:ext uri="{BB962C8B-B14F-4D97-AF65-F5344CB8AC3E}">
        <p14:creationId xmlns:p14="http://schemas.microsoft.com/office/powerpoint/2010/main" xmlns="" val="174352151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F89C57-4AE6-4BFE-9F09-409A5C1EFF91}"/>
              </a:ext>
            </a:extLst>
          </p:cNvPr>
          <p:cNvSpPr>
            <a:spLocks noGrp="1"/>
          </p:cNvSpPr>
          <p:nvPr>
            <p:ph type="title"/>
          </p:nvPr>
        </p:nvSpPr>
        <p:spPr>
          <a:xfrm>
            <a:off x="0" y="-29028"/>
            <a:ext cx="12192000" cy="1306286"/>
          </a:xfrm>
        </p:spPr>
        <p:txBody>
          <a:bodyPr>
            <a:normAutofit/>
          </a:bodyPr>
          <a:lstStyle/>
          <a:p>
            <a:pPr algn="ctr"/>
            <a:r>
              <a:rPr lang="ru-RU" sz="4000" b="1" dirty="0" err="1">
                <a:solidFill>
                  <a:srgbClr val="FF0000"/>
                </a:solidFill>
                <a:latin typeface="Times New Roman" panose="02020603050405020304" pitchFamily="18" charset="0"/>
                <a:cs typeface="Times New Roman" panose="02020603050405020304" pitchFamily="18" charset="0"/>
              </a:rPr>
              <a:t>Эпидситуация</a:t>
            </a:r>
            <a:r>
              <a:rPr lang="ru-RU" sz="4000" b="1" dirty="0">
                <a:solidFill>
                  <a:srgbClr val="FF0000"/>
                </a:solidFill>
                <a:latin typeface="Times New Roman" panose="02020603050405020304" pitchFamily="18" charset="0"/>
                <a:cs typeface="Times New Roman" panose="02020603050405020304" pitchFamily="18" charset="0"/>
              </a:rPr>
              <a:t> по ВИЧ-инфекции в Республике Беларусь на 1 марта 2018 года</a:t>
            </a:r>
          </a:p>
        </p:txBody>
      </p:sp>
      <p:sp>
        <p:nvSpPr>
          <p:cNvPr id="3" name="Объект 2">
            <a:extLst>
              <a:ext uri="{FF2B5EF4-FFF2-40B4-BE49-F238E27FC236}">
                <a16:creationId xmlns:a16="http://schemas.microsoft.com/office/drawing/2014/main" xmlns="" id="{2A4AEFBC-7FD0-446C-B33D-590A80178C7E}"/>
              </a:ext>
            </a:extLst>
          </p:cNvPr>
          <p:cNvSpPr>
            <a:spLocks noGrp="1"/>
          </p:cNvSpPr>
          <p:nvPr>
            <p:ph idx="1"/>
          </p:nvPr>
        </p:nvSpPr>
        <p:spPr>
          <a:xfrm>
            <a:off x="-1" y="1128940"/>
            <a:ext cx="12191999" cy="5729060"/>
          </a:xfrm>
        </p:spPr>
        <p:txBody>
          <a:bodyPr/>
          <a:lstStyle/>
          <a:p>
            <a:pPr marL="0" indent="0">
              <a:buNone/>
            </a:pPr>
            <a:r>
              <a:rPr lang="ru-RU" dirty="0"/>
              <a:t>	</a:t>
            </a:r>
            <a:r>
              <a:rPr lang="ru-RU" sz="3600" dirty="0">
                <a:latin typeface="Times New Roman" panose="02020603050405020304" pitchFamily="18" charset="0"/>
                <a:cs typeface="Times New Roman" panose="02020603050405020304" pitchFamily="18" charset="0"/>
              </a:rPr>
              <a:t>По состоянию на 1 марта 2018г. в Республике Беларусь </a:t>
            </a:r>
            <a:r>
              <a:rPr lang="ru-RU" sz="3600" b="1" dirty="0">
                <a:latin typeface="Times New Roman" panose="02020603050405020304" pitchFamily="18" charset="0"/>
                <a:cs typeface="Times New Roman" panose="02020603050405020304" pitchFamily="18" charset="0"/>
              </a:rPr>
              <a:t>25 074 </a:t>
            </a:r>
            <a:r>
              <a:rPr lang="ru-RU" sz="3600" dirty="0">
                <a:latin typeface="Times New Roman" panose="02020603050405020304" pitchFamily="18" charset="0"/>
                <a:cs typeface="Times New Roman" panose="02020603050405020304" pitchFamily="18" charset="0"/>
              </a:rPr>
              <a:t>случая ВИЧ-инфекции; 19 519 человек, живущих с ВИЧ; показатель распространенности 205,6 на 100 тысяч населения.</a:t>
            </a:r>
          </a:p>
          <a:p>
            <a:pPr marL="0" indent="0">
              <a:buNone/>
            </a:pPr>
            <a:r>
              <a:rPr lang="ru-RU" sz="3600" dirty="0">
                <a:latin typeface="Times New Roman" panose="02020603050405020304" pitchFamily="18" charset="0"/>
                <a:cs typeface="Times New Roman" panose="02020603050405020304" pitchFamily="18" charset="0"/>
              </a:rPr>
              <a:t>	Общее количество случаев ВИЧ-инфекции в возрастной группе 15-49 лет (подростки и взрослые) составляет 23175 человек (удельный вес в общей структуре ВИЧ-инфицированных – 92,4%). За 2 месяца 2018 года в возрастной группе 15-49 лет зарегистрировано 335 случаев (86,3%). За аналогичный период 2017 г. – 387 случаев (89,8%).</a:t>
            </a:r>
          </a:p>
        </p:txBody>
      </p:sp>
    </p:spTree>
    <p:extLst>
      <p:ext uri="{BB962C8B-B14F-4D97-AF65-F5344CB8AC3E}">
        <p14:creationId xmlns:p14="http://schemas.microsoft.com/office/powerpoint/2010/main" xmlns="" val="321122346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99D2CA2-A5DC-4A1A-90A1-5C37D4E30AB5}"/>
              </a:ext>
            </a:extLst>
          </p:cNvPr>
          <p:cNvSpPr>
            <a:spLocks noGrp="1"/>
          </p:cNvSpPr>
          <p:nvPr>
            <p:ph idx="1"/>
          </p:nvPr>
        </p:nvSpPr>
        <p:spPr>
          <a:xfrm>
            <a:off x="0" y="-1"/>
            <a:ext cx="12192000" cy="6858001"/>
          </a:xfrm>
        </p:spPr>
        <p:txBody>
          <a:bodyPr>
            <a:normAutofit/>
          </a:bodyPr>
          <a:lstStyle/>
          <a:p>
            <a:pPr marL="0" indent="0" algn="just">
              <a:lnSpc>
                <a:spcPct val="100000"/>
              </a:lnSpc>
              <a:buNone/>
            </a:pPr>
            <a:r>
              <a:rPr lang="ru-RU" dirty="0">
                <a:latin typeface="Times New Roman" panose="02020603050405020304" pitchFamily="18" charset="0"/>
                <a:cs typeface="Times New Roman" panose="02020603050405020304" pitchFamily="18" charset="0"/>
              </a:rPr>
              <a:t>	По кумулятивным данным (1987–01.03.2018 г.) </a:t>
            </a:r>
            <a:r>
              <a:rPr lang="ru-RU" b="1" dirty="0">
                <a:latin typeface="Times New Roman" panose="02020603050405020304" pitchFamily="18" charset="0"/>
                <a:cs typeface="Times New Roman" panose="02020603050405020304" pitchFamily="18" charset="0"/>
              </a:rPr>
              <a:t>35,4%</a:t>
            </a:r>
            <a:r>
              <a:rPr lang="ru-RU" dirty="0">
                <a:latin typeface="Times New Roman" panose="02020603050405020304" pitchFamily="18" charset="0"/>
                <a:cs typeface="Times New Roman" panose="02020603050405020304" pitchFamily="18" charset="0"/>
              </a:rPr>
              <a:t> (8 883 человека) инфицированных вирусом иммунодефицита человека заразились </a:t>
            </a:r>
            <a:r>
              <a:rPr lang="ru-RU" b="1" dirty="0">
                <a:latin typeface="Times New Roman" panose="02020603050405020304" pitchFamily="18" charset="0"/>
                <a:cs typeface="Times New Roman" panose="02020603050405020304" pitchFamily="18" charset="0"/>
              </a:rPr>
              <a:t>парентеральным путем </a:t>
            </a:r>
            <a:r>
              <a:rPr lang="ru-RU" dirty="0">
                <a:latin typeface="Times New Roman" panose="02020603050405020304" pitchFamily="18" charset="0"/>
                <a:cs typeface="Times New Roman" panose="02020603050405020304" pitchFamily="18" charset="0"/>
              </a:rPr>
              <a:t>(при внутривенном введении наркотических веществ), удельный вес лиц, инфицирование которых произошло </a:t>
            </a:r>
            <a:r>
              <a:rPr lang="ru-RU" b="1" dirty="0">
                <a:latin typeface="Times New Roman" panose="02020603050405020304" pitchFamily="18" charset="0"/>
                <a:cs typeface="Times New Roman" panose="02020603050405020304" pitchFamily="18" charset="0"/>
              </a:rPr>
              <a:t>половым путем</a:t>
            </a:r>
            <a:r>
              <a:rPr lang="ru-RU" dirty="0">
                <a:latin typeface="Times New Roman" panose="02020603050405020304" pitchFamily="18" charset="0"/>
                <a:cs typeface="Times New Roman" panose="02020603050405020304" pitchFamily="18" charset="0"/>
              </a:rPr>
              <a:t>, составляет </a:t>
            </a:r>
            <a:r>
              <a:rPr lang="ru-RU" b="1" dirty="0">
                <a:latin typeface="Times New Roman" panose="02020603050405020304" pitchFamily="18" charset="0"/>
                <a:cs typeface="Times New Roman" panose="02020603050405020304" pitchFamily="18" charset="0"/>
              </a:rPr>
              <a:t>62,4%</a:t>
            </a:r>
            <a:r>
              <a:rPr lang="ru-RU" dirty="0">
                <a:latin typeface="Times New Roman" panose="02020603050405020304" pitchFamily="18" charset="0"/>
                <a:cs typeface="Times New Roman" panose="02020603050405020304" pitchFamily="18" charset="0"/>
              </a:rPr>
              <a:t> (15 643 случая). Такова тенденция прослеживается во всех регионах республики, за исключением г. Минска, где по-прежнему доминирующим путем передачи остается парентеральный путь. На другие пути передачи (вертикальный, неустановленный) приходится 2,2% (548 человек).</a:t>
            </a:r>
          </a:p>
          <a:p>
            <a:pPr marL="0" indent="0" algn="just">
              <a:lnSpc>
                <a:spcPct val="100000"/>
              </a:lnSpc>
              <a:buNone/>
            </a:pPr>
            <a:r>
              <a:rPr lang="ru-RU" dirty="0">
                <a:latin typeface="Times New Roman" panose="02020603050405020304" pitchFamily="18" charset="0"/>
                <a:cs typeface="Times New Roman" panose="02020603050405020304" pitchFamily="18" charset="0"/>
              </a:rPr>
              <a:t>	В целом по республике удельный вес </a:t>
            </a:r>
            <a:r>
              <a:rPr lang="ru-RU" b="1" dirty="0">
                <a:latin typeface="Times New Roman" panose="02020603050405020304" pitchFamily="18" charset="0"/>
                <a:cs typeface="Times New Roman" panose="02020603050405020304" pitchFamily="18" charset="0"/>
              </a:rPr>
              <a:t>женщин</a:t>
            </a:r>
            <a:r>
              <a:rPr lang="ru-RU" dirty="0">
                <a:latin typeface="Times New Roman" panose="02020603050405020304" pitchFamily="18" charset="0"/>
                <a:cs typeface="Times New Roman" panose="02020603050405020304" pitchFamily="18" charset="0"/>
              </a:rPr>
              <a:t> из общего числа ВИЧ-инфицированных составляет </a:t>
            </a:r>
            <a:r>
              <a:rPr lang="ru-RU" b="1" dirty="0">
                <a:latin typeface="Times New Roman" panose="02020603050405020304" pitchFamily="18" charset="0"/>
                <a:cs typeface="Times New Roman" panose="02020603050405020304" pitchFamily="18" charset="0"/>
              </a:rPr>
              <a:t>40,0%</a:t>
            </a:r>
            <a:r>
              <a:rPr lang="ru-RU" dirty="0">
                <a:latin typeface="Times New Roman" panose="02020603050405020304" pitchFamily="18" charset="0"/>
                <a:cs typeface="Times New Roman" panose="02020603050405020304" pitchFamily="18" charset="0"/>
              </a:rPr>
              <a:t> (10005 человек), </a:t>
            </a:r>
            <a:r>
              <a:rPr lang="ru-RU" b="1" dirty="0">
                <a:latin typeface="Times New Roman" panose="02020603050405020304" pitchFamily="18" charset="0"/>
                <a:cs typeface="Times New Roman" panose="02020603050405020304" pitchFamily="18" charset="0"/>
              </a:rPr>
              <a:t>мужчин – 60,0% </a:t>
            </a:r>
            <a:r>
              <a:rPr lang="ru-RU" dirty="0">
                <a:latin typeface="Times New Roman" panose="02020603050405020304" pitchFamily="18" charset="0"/>
                <a:cs typeface="Times New Roman" panose="02020603050405020304" pitchFamily="18" charset="0"/>
              </a:rPr>
              <a:t>(15069 человек). </a:t>
            </a:r>
          </a:p>
          <a:p>
            <a:pPr marL="0" indent="0" algn="just">
              <a:lnSpc>
                <a:spcPct val="100000"/>
              </a:lnSpc>
              <a:buNone/>
            </a:pPr>
            <a:r>
              <a:rPr lang="ru-RU" b="1" dirty="0">
                <a:latin typeface="Times New Roman" panose="02020603050405020304" pitchFamily="18" charset="0"/>
                <a:cs typeface="Times New Roman" panose="02020603050405020304" pitchFamily="18" charset="0"/>
              </a:rPr>
              <a:t>Данные предоставлены Отделом профилактики ВИЧ/СПИД ГУ «Республиканский центр гигиены, эпидемиологии и общественного здоровья»</a:t>
            </a:r>
          </a:p>
        </p:txBody>
      </p:sp>
    </p:spTree>
    <p:extLst>
      <p:ext uri="{BB962C8B-B14F-4D97-AF65-F5344CB8AC3E}">
        <p14:creationId xmlns:p14="http://schemas.microsoft.com/office/powerpoint/2010/main" xmlns="" val="271256248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6CB7A4-C057-47B0-816C-27FCE9AB531C}"/>
              </a:ext>
            </a:extLst>
          </p:cNvPr>
          <p:cNvSpPr>
            <a:spLocks noGrp="1"/>
          </p:cNvSpPr>
          <p:nvPr>
            <p:ph type="title"/>
          </p:nvPr>
        </p:nvSpPr>
        <p:spPr>
          <a:xfrm>
            <a:off x="0" y="6493"/>
            <a:ext cx="12192000" cy="947511"/>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Волнующие вопросы</a:t>
            </a:r>
          </a:p>
        </p:txBody>
      </p:sp>
      <p:sp>
        <p:nvSpPr>
          <p:cNvPr id="3" name="Объект 2">
            <a:extLst>
              <a:ext uri="{FF2B5EF4-FFF2-40B4-BE49-F238E27FC236}">
                <a16:creationId xmlns:a16="http://schemas.microsoft.com/office/drawing/2014/main" xmlns="" id="{9EE24AC7-7E5E-4FDD-90B7-4C8E36082D44}"/>
              </a:ext>
            </a:extLst>
          </p:cNvPr>
          <p:cNvSpPr>
            <a:spLocks noGrp="1"/>
          </p:cNvSpPr>
          <p:nvPr>
            <p:ph idx="1"/>
          </p:nvPr>
        </p:nvSpPr>
        <p:spPr>
          <a:xfrm>
            <a:off x="0" y="824140"/>
            <a:ext cx="12192000" cy="5866946"/>
          </a:xfrm>
        </p:spPr>
        <p:txBody>
          <a:bodyPr>
            <a:normAutofit lnSpcReduction="10000"/>
          </a:bodyPr>
          <a:lstStyle/>
          <a:p>
            <a:pPr marL="0" indent="0" algn="just">
              <a:lnSpc>
                <a:spcPct val="100000"/>
              </a:lnSpc>
              <a:buNone/>
            </a:pPr>
            <a:r>
              <a:rPr lang="ru-RU" b="1" dirty="0"/>
              <a:t>	</a:t>
            </a:r>
            <a:r>
              <a:rPr lang="ru-RU" sz="3000" b="1" dirty="0">
                <a:latin typeface="Times New Roman" panose="02020603050405020304" pitchFamily="18" charset="0"/>
                <a:cs typeface="Times New Roman" panose="02020603050405020304" pitchFamily="18" charset="0"/>
              </a:rPr>
              <a:t>Где живет вирус? Если он находится в циркулирующей крови, то почему можно заразиться при половом контакте?</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В организме человека вирус может находиться в любых биологических жидкостях, не только в крови. Важно понимать, что концентрация вируса в определенных жидкостях максимальна, поэтому имеет ведущее эпидемиологическое значение. К этим жидкостям относят кровь и эякулят. Во влагалищном секрете и в грудном молоке концентрация значительно ниже и самая минимальная в остальных средах организма (слюна, пот, слезы и т.д.).</a:t>
            </a:r>
          </a:p>
          <a:p>
            <a:pPr marL="0" indent="0" algn="just">
              <a:lnSpc>
                <a:spcPct val="100000"/>
              </a:lnSpc>
              <a:buNone/>
            </a:pPr>
            <a:r>
              <a:rPr lang="ru-RU" sz="3000" b="1" dirty="0">
                <a:latin typeface="Times New Roman" panose="02020603050405020304" pitchFamily="18" charset="0"/>
                <a:cs typeface="Times New Roman" panose="02020603050405020304" pitchFamily="18" charset="0"/>
              </a:rPr>
              <a:t>	Можно ли заразиться ВИЧ через укус комара?</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Нет. Комар не является переносчиком. К тому же при укусе он впрыскивает свою слюну, а не кровь предыдущей «жертвы».</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xmlns="" val="4019397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0DDA455-A01C-42C9-8A7C-E1163506DCBD}"/>
              </a:ext>
            </a:extLst>
          </p:cNvPr>
          <p:cNvSpPr>
            <a:spLocks noGrp="1"/>
          </p:cNvSpPr>
          <p:nvPr>
            <p:ph idx="1"/>
          </p:nvPr>
        </p:nvSpPr>
        <p:spPr>
          <a:xfrm>
            <a:off x="1" y="0"/>
            <a:ext cx="12031578" cy="6858000"/>
          </a:xfrm>
        </p:spPr>
        <p:txBody>
          <a:bodyPr>
            <a:normAutofit fontScale="70000" lnSpcReduction="20000"/>
          </a:bodyPr>
          <a:lstStyle/>
          <a:p>
            <a:pPr marL="0" indent="0" algn="just">
              <a:lnSpc>
                <a:spcPct val="120000"/>
              </a:lnSpc>
              <a:buNone/>
            </a:pPr>
            <a:r>
              <a:rPr lang="ru-RU" sz="3600" dirty="0">
                <a:latin typeface="Times New Roman" panose="02020603050405020304" pitchFamily="18" charset="0"/>
                <a:cs typeface="Times New Roman" panose="02020603050405020304" pitchFamily="18" charset="0"/>
              </a:rPr>
              <a:t>•	тесты на ВИЧ/СПИД;</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домашнее тестирование;</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где взять экспресс тест?</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эпидситуация</a:t>
            </a:r>
            <a:r>
              <a:rPr lang="ru-RU" sz="3600" dirty="0">
                <a:latin typeface="Times New Roman" panose="02020603050405020304" pitchFamily="18" charset="0"/>
                <a:cs typeface="Times New Roman" panose="02020603050405020304" pitchFamily="18" charset="0"/>
              </a:rPr>
              <a:t> по ВИЧ-инфекции в Республике Беларусь на 1 марта 2017 года;</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эпидситуация</a:t>
            </a:r>
            <a:r>
              <a:rPr lang="ru-RU" sz="3600" dirty="0">
                <a:latin typeface="Times New Roman" panose="02020603050405020304" pitchFamily="18" charset="0"/>
                <a:cs typeface="Times New Roman" panose="02020603050405020304" pitchFamily="18" charset="0"/>
              </a:rPr>
              <a:t> по ВИЧ-инфекции в Республике Беларусь на 1 марта 2018 года;</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волнующие вопросы;</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знаменитости, умершие от СПИД;</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основные направления профилактики ВИЧ-инфекции;</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красная ленточка;</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День памяти жертв СПИДа;</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литература;</a:t>
            </a:r>
          </a:p>
          <a:p>
            <a:pPr marL="0" indent="0" algn="just">
              <a:lnSpc>
                <a:spcPct val="120000"/>
              </a:lnSpc>
              <a:buNone/>
            </a:pPr>
            <a:r>
              <a:rPr lang="ru-RU" sz="3600" dirty="0">
                <a:latin typeface="Times New Roman" panose="02020603050405020304" pitchFamily="18" charset="0"/>
                <a:cs typeface="Times New Roman" panose="02020603050405020304" pitchFamily="18" charset="0"/>
              </a:rPr>
              <a:t>•	заключение.</a:t>
            </a:r>
          </a:p>
          <a:p>
            <a:pPr marL="0" indent="0">
              <a:buNone/>
            </a:pPr>
            <a:endParaRPr lang="ru-RU" dirty="0"/>
          </a:p>
        </p:txBody>
      </p:sp>
    </p:spTree>
    <p:extLst>
      <p:ext uri="{BB962C8B-B14F-4D97-AF65-F5344CB8AC3E}">
        <p14:creationId xmlns:p14="http://schemas.microsoft.com/office/powerpoint/2010/main" xmlns="" val="85457083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E83C1A2-6133-4516-AEE1-7BA2B9DCA59F}"/>
              </a:ext>
            </a:extLst>
          </p:cNvPr>
          <p:cNvSpPr>
            <a:spLocks noGrp="1"/>
          </p:cNvSpPr>
          <p:nvPr>
            <p:ph idx="1"/>
          </p:nvPr>
        </p:nvSpPr>
        <p:spPr>
          <a:xfrm>
            <a:off x="0" y="0"/>
            <a:ext cx="12192000" cy="6858000"/>
          </a:xfrm>
        </p:spPr>
        <p:txBody>
          <a:bodyPr>
            <a:normAutofit/>
          </a:bodyPr>
          <a:lstStyle/>
          <a:p>
            <a:pPr marL="0" indent="0" algn="just">
              <a:lnSpc>
                <a:spcPct val="100000"/>
              </a:lnSpc>
              <a:buNone/>
            </a:pPr>
            <a:r>
              <a:rPr lang="ru-RU" dirty="0">
                <a:latin typeface="Times New Roman" panose="02020603050405020304" pitchFamily="18" charset="0"/>
                <a:cs typeface="Times New Roman" panose="02020603050405020304" pitchFamily="18" charset="0"/>
              </a:rPr>
              <a:t>	</a:t>
            </a:r>
            <a:r>
              <a:rPr lang="ru-RU" sz="3400" b="1" dirty="0">
                <a:latin typeface="Times New Roman" panose="02020603050405020304" pitchFamily="18" charset="0"/>
                <a:cs typeface="Times New Roman" panose="02020603050405020304" pitchFamily="18" charset="0"/>
              </a:rPr>
              <a:t>Защищает ли презерватив от заражения?</a:t>
            </a:r>
          </a:p>
          <a:p>
            <a:pPr marL="0" indent="0" algn="just">
              <a:lnSpc>
                <a:spcPct val="100000"/>
              </a:lnSpc>
              <a:buNone/>
            </a:pPr>
            <a:r>
              <a:rPr lang="ru-RU" sz="3400" b="1" dirty="0">
                <a:latin typeface="Times New Roman" panose="02020603050405020304" pitchFamily="18" charset="0"/>
                <a:cs typeface="Times New Roman" panose="02020603050405020304" pitchFamily="18" charset="0"/>
              </a:rPr>
              <a:t>Да</a:t>
            </a:r>
            <a:r>
              <a:rPr lang="ru-RU" sz="3400" dirty="0">
                <a:latin typeface="Times New Roman" panose="02020603050405020304" pitchFamily="18" charset="0"/>
                <a:cs typeface="Times New Roman" panose="02020603050405020304" pitchFamily="18" charset="0"/>
              </a:rPr>
              <a:t>, барьерная контрацепция на сегодняшний день – метод выбора для профилактики ВИЧ-инфекции. Другие виды контрацепции не защищают от проникновения вируса.</a:t>
            </a:r>
          </a:p>
          <a:p>
            <a:pPr marL="0" indent="0" algn="just">
              <a:lnSpc>
                <a:spcPct val="100000"/>
              </a:lnSpc>
              <a:buNone/>
            </a:pPr>
            <a:r>
              <a:rPr lang="ru-RU" sz="3400" dirty="0">
                <a:latin typeface="Times New Roman" panose="02020603050405020304" pitchFamily="18" charset="0"/>
                <a:cs typeface="Times New Roman" panose="02020603050405020304" pitchFamily="18" charset="0"/>
              </a:rPr>
              <a:t>	</a:t>
            </a:r>
            <a:r>
              <a:rPr lang="ru-RU" sz="3400" b="1" dirty="0">
                <a:latin typeface="Times New Roman" panose="02020603050405020304" pitchFamily="18" charset="0"/>
                <a:cs typeface="Times New Roman" panose="02020603050405020304" pitchFamily="18" charset="0"/>
              </a:rPr>
              <a:t>Всегда ли ВИЧ передается от больной матери плоду?</a:t>
            </a:r>
          </a:p>
          <a:p>
            <a:pPr marL="0" indent="0" algn="just">
              <a:lnSpc>
                <a:spcPct val="100000"/>
              </a:lnSpc>
              <a:buNone/>
            </a:pPr>
            <a:r>
              <a:rPr lang="ru-RU" sz="3400" dirty="0">
                <a:latin typeface="Times New Roman" panose="02020603050405020304" pitchFamily="18" charset="0"/>
                <a:cs typeface="Times New Roman" panose="02020603050405020304" pitchFamily="18" charset="0"/>
              </a:rPr>
              <a:t>В случае если мать не принимает профилактическое лечение, риск передачи существенный. Мама может передать вирус ребенку тремя путями - внутриутробно, в родах, при кормлении ребенка грудным молоком. Каждый путь инфицирования можно нейтрализовать: прием АРВТ (антивирусная терапия ВИЧ-инфекции), оперативное </a:t>
            </a:r>
            <a:r>
              <a:rPr lang="ru-RU" sz="3400" dirty="0" err="1">
                <a:latin typeface="Times New Roman" panose="02020603050405020304" pitchFamily="18" charset="0"/>
                <a:cs typeface="Times New Roman" panose="02020603050405020304" pitchFamily="18" charset="0"/>
              </a:rPr>
              <a:t>родоразрешение</a:t>
            </a:r>
            <a:r>
              <a:rPr lang="ru-RU" sz="3400" dirty="0">
                <a:latin typeface="Times New Roman" panose="02020603050405020304" pitchFamily="18" charset="0"/>
                <a:cs typeface="Times New Roman" panose="02020603050405020304" pitchFamily="18" charset="0"/>
              </a:rPr>
              <a:t> и искусственное вскармливание.</a:t>
            </a:r>
          </a:p>
          <a:p>
            <a:pPr marL="0" indent="0">
              <a:buNone/>
            </a:pPr>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xmlns="" val="366975649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2FB3126-C199-4FCF-91D3-B8ED1F453C49}"/>
              </a:ext>
            </a:extLst>
          </p:cNvPr>
          <p:cNvSpPr>
            <a:spLocks noGrp="1"/>
          </p:cNvSpPr>
          <p:nvPr>
            <p:ph idx="1"/>
          </p:nvPr>
        </p:nvSpPr>
        <p:spPr>
          <a:xfrm>
            <a:off x="0" y="0"/>
            <a:ext cx="12192000" cy="7010400"/>
          </a:xfrm>
        </p:spPr>
        <p:txBody>
          <a:bodyPr>
            <a:normAutofit/>
          </a:bodyPr>
          <a:lstStyle/>
          <a:p>
            <a:pPr marL="0" indent="0" algn="just">
              <a:lnSpc>
                <a:spcPct val="100000"/>
              </a:lnSpc>
              <a:buNone/>
            </a:pPr>
            <a:r>
              <a:rPr lang="ru-RU" dirty="0">
                <a:latin typeface="Times New Roman" panose="02020603050405020304" pitchFamily="18" charset="0"/>
                <a:cs typeface="Times New Roman" panose="02020603050405020304" pitchFamily="18" charset="0"/>
              </a:rPr>
              <a:t>	</a:t>
            </a:r>
            <a:r>
              <a:rPr lang="ru-RU" sz="3000" b="1" dirty="0">
                <a:latin typeface="Times New Roman" panose="02020603050405020304" pitchFamily="18" charset="0"/>
                <a:cs typeface="Times New Roman" panose="02020603050405020304" pitchFamily="18" charset="0"/>
              </a:rPr>
              <a:t>Правда ли, что у многих ВИЧ-положительных людей есть гепатит С?</a:t>
            </a:r>
          </a:p>
          <a:p>
            <a:pPr marL="0" indent="0" algn="just">
              <a:lnSpc>
                <a:spcPct val="100000"/>
              </a:lnSpc>
              <a:buNone/>
            </a:pPr>
            <a:r>
              <a:rPr lang="ru-RU" sz="3000" b="1" dirty="0">
                <a:latin typeface="Times New Roman" panose="02020603050405020304" pitchFamily="18" charset="0"/>
                <a:cs typeface="Times New Roman" panose="02020603050405020304" pitchFamily="18" charset="0"/>
              </a:rPr>
              <a:t>Да. </a:t>
            </a:r>
            <a:r>
              <a:rPr lang="ru-RU" sz="3000" dirty="0">
                <a:latin typeface="Times New Roman" panose="02020603050405020304" pitchFamily="18" charset="0"/>
                <a:cs typeface="Times New Roman" panose="02020603050405020304" pitchFamily="18" charset="0"/>
              </a:rPr>
              <a:t>В США от 25 до 30 процентов людей, живущих с ВИЧ, имеют гепатит С. Это вызывает серьезную озабоченность, так как ВИЧ ускоряет распространение вируса гепатита С (далее ВГС) в организме, что приводит к более раннему развитию цирроза и терминальной стадии заболевания печени. Согласно данным Бюро профилактики и борьбы со СПИДом в Лос-Анджелесе, к путям передачи ВГС относятся совместное использование игл или предметов личного пользования с остатками крови (бритвенные или маникюрные принадлежности, зубные щетки, </a:t>
            </a:r>
            <a:r>
              <a:rPr lang="ru-RU" sz="3000" dirty="0" err="1">
                <a:latin typeface="Times New Roman" panose="02020603050405020304" pitchFamily="18" charset="0"/>
                <a:cs typeface="Times New Roman" panose="02020603050405020304" pitchFamily="18" charset="0"/>
              </a:rPr>
              <a:t>глюкометры</a:t>
            </a:r>
            <a:r>
              <a:rPr lang="ru-RU" sz="3000" dirty="0">
                <a:latin typeface="Times New Roman" panose="02020603050405020304" pitchFamily="18" charset="0"/>
                <a:cs typeface="Times New Roman" panose="02020603050405020304" pitchFamily="18" charset="0"/>
              </a:rPr>
              <a:t>), нестерильный инструментарий для татуировок и пирсинга или сексуальные контакты без использования презерватива с человеком, инфицированным ВГС. </a:t>
            </a:r>
            <a:endParaRPr lang="ru-RU" sz="3000" dirty="0"/>
          </a:p>
        </p:txBody>
      </p:sp>
    </p:spTree>
    <p:extLst>
      <p:ext uri="{BB962C8B-B14F-4D97-AF65-F5344CB8AC3E}">
        <p14:creationId xmlns:p14="http://schemas.microsoft.com/office/powerpoint/2010/main" xmlns="" val="205794794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AA79823-7523-4EAC-AFE0-990719597033}"/>
              </a:ext>
            </a:extLst>
          </p:cNvPr>
          <p:cNvSpPr>
            <a:spLocks noGrp="1"/>
          </p:cNvSpPr>
          <p:nvPr>
            <p:ph idx="1"/>
          </p:nvPr>
        </p:nvSpPr>
        <p:spPr>
          <a:xfrm>
            <a:off x="0" y="27440"/>
            <a:ext cx="12192000" cy="6830559"/>
          </a:xfrm>
        </p:spPr>
        <p:txBody>
          <a:bodyPr>
            <a:normAutofit/>
          </a:bodyPr>
          <a:lstStyle/>
          <a:p>
            <a:pPr marL="0" indent="0" algn="just">
              <a:lnSpc>
                <a:spcPct val="100000"/>
              </a:lnSpc>
              <a:buNone/>
            </a:pPr>
            <a:r>
              <a:rPr lang="ru-RU" dirty="0">
                <a:latin typeface="Times New Roman" panose="02020603050405020304" pitchFamily="18" charset="0"/>
                <a:cs typeface="Times New Roman" panose="02020603050405020304" pitchFamily="18" charset="0"/>
              </a:rPr>
              <a:t>	</a:t>
            </a:r>
            <a:r>
              <a:rPr lang="ru-RU" sz="2700" b="1" dirty="0">
                <a:latin typeface="Times New Roman" panose="02020603050405020304" pitchFamily="18" charset="0"/>
                <a:cs typeface="Times New Roman" panose="02020603050405020304" pitchFamily="18" charset="0"/>
              </a:rPr>
              <a:t>Если я ВИЧ-положительный, значит у меня СПИД?</a:t>
            </a:r>
          </a:p>
          <a:p>
            <a:pPr marL="0" indent="0" algn="just">
              <a:lnSpc>
                <a:spcPct val="100000"/>
              </a:lnSpc>
              <a:buNone/>
            </a:pPr>
            <a:r>
              <a:rPr lang="ru-RU" sz="2700" b="1" dirty="0">
                <a:latin typeface="Times New Roman" panose="02020603050405020304" pitchFamily="18" charset="0"/>
                <a:cs typeface="Times New Roman" panose="02020603050405020304" pitchFamily="18" charset="0"/>
              </a:rPr>
              <a:t>Нет</a:t>
            </a:r>
            <a:r>
              <a:rPr lang="ru-RU" sz="2700" dirty="0">
                <a:latin typeface="Times New Roman" panose="02020603050405020304" pitchFamily="18" charset="0"/>
                <a:cs typeface="Times New Roman" panose="02020603050405020304" pitchFamily="18" charset="0"/>
              </a:rPr>
              <a:t>, это не так. СПИД, или поздняя стадия ВИЧ-инфекции, может и не развиться. На сегодняшний момент при своевременном обращении за медицинской помощью, приверженности к лечению ВИЧ очень редко переходит в терминальную стадию. </a:t>
            </a:r>
          </a:p>
          <a:p>
            <a:pPr marL="0" indent="0" algn="just">
              <a:lnSpc>
                <a:spcPct val="100000"/>
              </a:lnSpc>
              <a:buNone/>
            </a:pPr>
            <a:r>
              <a:rPr lang="ru-RU" sz="2700" dirty="0">
                <a:latin typeface="Times New Roman" panose="02020603050405020304" pitchFamily="18" charset="0"/>
                <a:cs typeface="Times New Roman" panose="02020603050405020304" pitchFamily="18" charset="0"/>
              </a:rPr>
              <a:t>	</a:t>
            </a:r>
            <a:r>
              <a:rPr lang="ru-RU" sz="2700" b="1" dirty="0">
                <a:latin typeface="Times New Roman" panose="02020603050405020304" pitchFamily="18" charset="0"/>
                <a:cs typeface="Times New Roman" panose="02020603050405020304" pitchFamily="18" charset="0"/>
              </a:rPr>
              <a:t>Когда необходимо начать лечение?</a:t>
            </a:r>
          </a:p>
          <a:p>
            <a:pPr marL="0" indent="0" algn="just">
              <a:lnSpc>
                <a:spcPct val="100000"/>
              </a:lnSpc>
              <a:buNone/>
            </a:pPr>
            <a:r>
              <a:rPr lang="ru-RU" sz="2700" b="1" dirty="0">
                <a:latin typeface="Times New Roman" panose="02020603050405020304" pitchFamily="18" charset="0"/>
                <a:cs typeface="Times New Roman" panose="02020603050405020304" pitchFamily="18" charset="0"/>
              </a:rPr>
              <a:t>Прямо сейчас. </a:t>
            </a:r>
            <a:r>
              <a:rPr lang="ru-RU" sz="2700" dirty="0">
                <a:latin typeface="Times New Roman" panose="02020603050405020304" pitchFamily="18" charset="0"/>
                <a:cs typeface="Times New Roman" panose="02020603050405020304" pitchFamily="18" charset="0"/>
              </a:rPr>
              <a:t>Лечение должно быть начато как можно скорее, лучше всего в день получения положительного результата анализа на ВИЧ. Раннее начало лечения ВИЧ-инфекции приводит к значимым долгосрочным преимуществам. Но даже при отсутствии симптомов инфекция ослабляет иммунную систему. По мнению ученых, откладывание начала антиретровирусной терапии приводит к увеличению объемов скрытых резервуаров ВИЧ-инфекции. Напротив, раннее начало лечения уменьшает вирусную нагрузку. Содержание вируса в крови может снизиться до уровня ниже определяемого, при котором вероятность передачи ВИЧ партнеру крайне мала. </a:t>
            </a:r>
          </a:p>
        </p:txBody>
      </p:sp>
    </p:spTree>
    <p:extLst>
      <p:ext uri="{BB962C8B-B14F-4D97-AF65-F5344CB8AC3E}">
        <p14:creationId xmlns:p14="http://schemas.microsoft.com/office/powerpoint/2010/main" xmlns="" val="421603020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014B13-2CA1-45B6-9E1A-72A2C9AADA66}"/>
              </a:ext>
            </a:extLst>
          </p:cNvPr>
          <p:cNvSpPr>
            <a:spLocks noGrp="1"/>
          </p:cNvSpPr>
          <p:nvPr>
            <p:ph idx="1"/>
          </p:nvPr>
        </p:nvSpPr>
        <p:spPr>
          <a:xfrm>
            <a:off x="0" y="0"/>
            <a:ext cx="12192001" cy="6705600"/>
          </a:xfrm>
        </p:spPr>
        <p:txBody>
          <a:bodyPr>
            <a:normAutofit fontScale="47500" lnSpcReduction="20000"/>
          </a:bodyPr>
          <a:lstStyle/>
          <a:p>
            <a:pPr marL="0" indent="0" algn="just">
              <a:lnSpc>
                <a:spcPct val="120000"/>
              </a:lnSpc>
              <a:buNone/>
            </a:pPr>
            <a:r>
              <a:rPr lang="ru-RU" dirty="0"/>
              <a:t>	</a:t>
            </a:r>
            <a:r>
              <a:rPr lang="ru-RU" sz="5500" b="1" dirty="0">
                <a:latin typeface="Times New Roman" panose="02020603050405020304" pitchFamily="18" charset="0"/>
                <a:cs typeface="Times New Roman" panose="02020603050405020304" pitchFamily="18" charset="0"/>
              </a:rPr>
              <a:t>Как я могу защитить моих сексуальных партнеров?</a:t>
            </a:r>
          </a:p>
          <a:p>
            <a:pPr marL="0" indent="0" algn="just">
              <a:lnSpc>
                <a:spcPct val="120000"/>
              </a:lnSpc>
              <a:buNone/>
            </a:pPr>
            <a:r>
              <a:rPr lang="ru-RU" sz="5500" dirty="0">
                <a:latin typeface="Times New Roman" panose="02020603050405020304" pitchFamily="18" charset="0"/>
                <a:cs typeface="Times New Roman" panose="02020603050405020304" pitchFamily="18" charset="0"/>
              </a:rPr>
              <a:t>Есть разные способы защитить себя и своего партнера. Честно и подробно обсудите свой ВИЧ-статус и связанный с ним риск передачи инфекции. Всегда используйте презерватив и поддерживайте сексуальные отношения с партнером, применяющим </a:t>
            </a:r>
            <a:r>
              <a:rPr lang="ru-RU" sz="5500" dirty="0" err="1">
                <a:latin typeface="Times New Roman" panose="02020603050405020304" pitchFamily="18" charset="0"/>
                <a:cs typeface="Times New Roman" panose="02020603050405020304" pitchFamily="18" charset="0"/>
              </a:rPr>
              <a:t>доконтактную</a:t>
            </a:r>
            <a:r>
              <a:rPr lang="ru-RU" sz="5500" dirty="0">
                <a:latin typeface="Times New Roman" panose="02020603050405020304" pitchFamily="18" charset="0"/>
                <a:cs typeface="Times New Roman" panose="02020603050405020304" pitchFamily="18" charset="0"/>
              </a:rPr>
              <a:t> профилактику (</a:t>
            </a:r>
            <a:r>
              <a:rPr lang="ru-RU" sz="5500" dirty="0" err="1">
                <a:latin typeface="Times New Roman" panose="02020603050405020304" pitchFamily="18" charset="0"/>
                <a:cs typeface="Times New Roman" panose="02020603050405020304" pitchFamily="18" charset="0"/>
              </a:rPr>
              <a:t>PrEP</a:t>
            </a:r>
            <a:r>
              <a:rPr lang="ru-RU" sz="5500" dirty="0">
                <a:latin typeface="Times New Roman" panose="02020603050405020304" pitchFamily="18" charset="0"/>
                <a:cs typeface="Times New Roman" panose="02020603050405020304" pitchFamily="18" charset="0"/>
              </a:rPr>
              <a:t>). Следите за поддержанием вирусной нагрузки ниже определяемого уровня. Важен даже правильный выбор смазки для презерватива (необходимо избегать двух составляющих: </a:t>
            </a:r>
            <a:r>
              <a:rPr lang="ru-RU" sz="5500" dirty="0" err="1">
                <a:latin typeface="Times New Roman" panose="02020603050405020304" pitchFamily="18" charset="0"/>
                <a:cs typeface="Times New Roman" panose="02020603050405020304" pitchFamily="18" charset="0"/>
              </a:rPr>
              <a:t>поликватерниума</a:t>
            </a:r>
            <a:r>
              <a:rPr lang="ru-RU" sz="5500" dirty="0">
                <a:latin typeface="Times New Roman" panose="02020603050405020304" pitchFamily="18" charset="0"/>
                <a:cs typeface="Times New Roman" panose="02020603050405020304" pitchFamily="18" charset="0"/>
              </a:rPr>
              <a:t> и поликватерниума-15, так как оба типа полимера увеличивают риск передачи ВИЧ).</a:t>
            </a:r>
          </a:p>
          <a:p>
            <a:pPr marL="0" indent="0" algn="just">
              <a:lnSpc>
                <a:spcPct val="120000"/>
              </a:lnSpc>
              <a:buNone/>
            </a:pPr>
            <a:r>
              <a:rPr lang="ru-RU" sz="5500" b="1" dirty="0">
                <a:latin typeface="Times New Roman" panose="02020603050405020304" pitchFamily="18" charset="0"/>
                <a:cs typeface="Times New Roman" panose="02020603050405020304" pitchFamily="18" charset="0"/>
              </a:rPr>
              <a:t>	Что такое ДКП (</a:t>
            </a:r>
            <a:r>
              <a:rPr lang="ru-RU" sz="5500" b="1" dirty="0" err="1">
                <a:latin typeface="Times New Roman" panose="02020603050405020304" pitchFamily="18" charset="0"/>
                <a:cs typeface="Times New Roman" panose="02020603050405020304" pitchFamily="18" charset="0"/>
              </a:rPr>
              <a:t>PrEP</a:t>
            </a:r>
            <a:r>
              <a:rPr lang="ru-RU" sz="5500" b="1" dirty="0">
                <a:latin typeface="Times New Roman" panose="02020603050405020304" pitchFamily="18" charset="0"/>
                <a:cs typeface="Times New Roman" panose="02020603050405020304" pitchFamily="18" charset="0"/>
              </a:rPr>
              <a:t>)? </a:t>
            </a:r>
          </a:p>
          <a:p>
            <a:pPr marL="0" indent="0" algn="just">
              <a:lnSpc>
                <a:spcPct val="120000"/>
              </a:lnSpc>
              <a:buNone/>
            </a:pPr>
            <a:r>
              <a:rPr lang="ru-RU" sz="5500" dirty="0">
                <a:latin typeface="Times New Roman" panose="02020603050405020304" pitchFamily="18" charset="0"/>
                <a:cs typeface="Times New Roman" panose="02020603050405020304" pitchFamily="18" charset="0"/>
              </a:rPr>
              <a:t>Это </a:t>
            </a:r>
            <a:r>
              <a:rPr lang="ru-RU" sz="5500" dirty="0" err="1">
                <a:latin typeface="Times New Roman" panose="02020603050405020304" pitchFamily="18" charset="0"/>
                <a:cs typeface="Times New Roman" panose="02020603050405020304" pitchFamily="18" charset="0"/>
              </a:rPr>
              <a:t>доконтактная</a:t>
            </a:r>
            <a:r>
              <a:rPr lang="ru-RU" sz="5500" dirty="0">
                <a:latin typeface="Times New Roman" panose="02020603050405020304" pitchFamily="18" charset="0"/>
                <a:cs typeface="Times New Roman" panose="02020603050405020304" pitchFamily="18" charset="0"/>
              </a:rPr>
              <a:t> профилактика. В настоящее время единственным средством ДКП, разрешенным для применения FDA, является препарат «</a:t>
            </a:r>
            <a:r>
              <a:rPr lang="ru-RU" sz="5500" dirty="0" err="1">
                <a:latin typeface="Times New Roman" panose="02020603050405020304" pitchFamily="18" charset="0"/>
                <a:cs typeface="Times New Roman" panose="02020603050405020304" pitchFamily="18" charset="0"/>
              </a:rPr>
              <a:t>Трувада</a:t>
            </a:r>
            <a:r>
              <a:rPr lang="ru-RU" sz="5500" dirty="0">
                <a:latin typeface="Times New Roman" panose="02020603050405020304" pitchFamily="18" charset="0"/>
                <a:cs typeface="Times New Roman" panose="02020603050405020304" pitchFamily="18" charset="0"/>
              </a:rPr>
              <a:t>», который необходимо принимать ежедневно. Другие лекарственные средства находятся в стадии разработки. </a:t>
            </a:r>
          </a:p>
          <a:p>
            <a:pPr marL="0" indent="0">
              <a:buNone/>
            </a:pPr>
            <a:endParaRPr lang="ru-RU" dirty="0"/>
          </a:p>
          <a:p>
            <a:pPr marL="0" indent="0">
              <a:buNone/>
            </a:pPr>
            <a:endParaRPr lang="ru-RU" dirty="0"/>
          </a:p>
          <a:p>
            <a:pPr marL="0" indent="0">
              <a:buNone/>
            </a:pPr>
            <a:r>
              <a:rPr lang="ru-RU" dirty="0"/>
              <a:t>	</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xmlns="" val="290517032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D226680-D82F-4632-AA31-7419DE6D6A4B}"/>
              </a:ext>
            </a:extLst>
          </p:cNvPr>
          <p:cNvSpPr>
            <a:spLocks noGrp="1"/>
          </p:cNvSpPr>
          <p:nvPr>
            <p:ph idx="1"/>
          </p:nvPr>
        </p:nvSpPr>
        <p:spPr>
          <a:xfrm>
            <a:off x="0" y="0"/>
            <a:ext cx="12192000" cy="6858000"/>
          </a:xfrm>
        </p:spPr>
        <p:txBody>
          <a:bodyPr/>
          <a:lstStyle/>
          <a:p>
            <a:pPr marL="0" indent="0" algn="just">
              <a:lnSpc>
                <a:spcPct val="100000"/>
              </a:lnSpc>
              <a:buNone/>
            </a:pPr>
            <a:r>
              <a:rPr lang="ru-RU" sz="3000" dirty="0">
                <a:latin typeface="Times New Roman" panose="02020603050405020304" pitchFamily="18" charset="0"/>
                <a:cs typeface="Times New Roman" panose="02020603050405020304" pitchFamily="18" charset="0"/>
              </a:rPr>
              <a:t>	</a:t>
            </a:r>
            <a:r>
              <a:rPr lang="ru-RU" sz="3000" b="1" dirty="0">
                <a:latin typeface="Times New Roman" panose="02020603050405020304" pitchFamily="18" charset="0"/>
                <a:cs typeface="Times New Roman" panose="02020603050405020304" pitchFamily="18" charset="0"/>
              </a:rPr>
              <a:t>Можно ли полностью излечиться от СПИДа?</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Пока </a:t>
            </a:r>
            <a:r>
              <a:rPr lang="ru-RU" sz="3000" b="1" dirty="0">
                <a:latin typeface="Times New Roman" panose="02020603050405020304" pitchFamily="18" charset="0"/>
                <a:cs typeface="Times New Roman" panose="02020603050405020304" pitchFamily="18" charset="0"/>
              </a:rPr>
              <a:t>нет</a:t>
            </a:r>
            <a:r>
              <a:rPr lang="ru-RU" sz="3000" dirty="0">
                <a:latin typeface="Times New Roman" panose="02020603050405020304" pitchFamily="18" charset="0"/>
                <a:cs typeface="Times New Roman" panose="02020603050405020304" pitchFamily="18" charset="0"/>
              </a:rPr>
              <a:t> лекарственных препаратов, которые позволяют полностью устранить вирус. Но есть схемы терапии, которые позволяют мешать размножаться этим вирусам. Поэтому пациенты практически всю жизнь находятся на АРВТ (антиретровирусной терапии), иммунная система их восстанавливается, они живут полноценной жизнью и рожают здоровых детей.</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	</a:t>
            </a:r>
            <a:r>
              <a:rPr lang="ru-RU" sz="3000" b="1" dirty="0">
                <a:latin typeface="Times New Roman" panose="02020603050405020304" pitchFamily="18" charset="0"/>
                <a:cs typeface="Times New Roman" panose="02020603050405020304" pitchFamily="18" charset="0"/>
              </a:rPr>
              <a:t>Если тест оказался положительным, куда обращаться?</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Необходимо обратиться в </a:t>
            </a:r>
            <a:r>
              <a:rPr lang="ru-RU" sz="3000" b="1" dirty="0">
                <a:latin typeface="Times New Roman" panose="02020603050405020304" pitchFamily="18" charset="0"/>
                <a:cs typeface="Times New Roman" panose="02020603050405020304" pitchFamily="18" charset="0"/>
              </a:rPr>
              <a:t>центр СПИД </a:t>
            </a:r>
            <a:r>
              <a:rPr lang="ru-RU" sz="3000" dirty="0">
                <a:latin typeface="Times New Roman" panose="02020603050405020304" pitchFamily="18" charset="0"/>
                <a:cs typeface="Times New Roman" panose="02020603050405020304" pitchFamily="18" charset="0"/>
              </a:rPr>
              <a:t>в своем регионе, где можно получить квалифицированную консультацию, помощь в виде лекарственного обеспечения, психологическую поддержку.</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xmlns="" val="417566228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2D0F0D-EBDB-42E0-9DAF-95EC50AD8B00}"/>
              </a:ext>
            </a:extLst>
          </p:cNvPr>
          <p:cNvSpPr>
            <a:spLocks noGrp="1"/>
          </p:cNvSpPr>
          <p:nvPr>
            <p:ph type="title"/>
          </p:nvPr>
        </p:nvSpPr>
        <p:spPr>
          <a:xfrm>
            <a:off x="0" y="32466"/>
            <a:ext cx="12192000" cy="894045"/>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Знаменитости, умершие от СПИД</a:t>
            </a:r>
          </a:p>
        </p:txBody>
      </p:sp>
      <p:sp>
        <p:nvSpPr>
          <p:cNvPr id="3" name="Объект 2">
            <a:extLst>
              <a:ext uri="{FF2B5EF4-FFF2-40B4-BE49-F238E27FC236}">
                <a16:creationId xmlns:a16="http://schemas.microsoft.com/office/drawing/2014/main" xmlns="" id="{2E221FB0-DD76-41BA-A769-C053807632B8}"/>
              </a:ext>
            </a:extLst>
          </p:cNvPr>
          <p:cNvSpPr>
            <a:spLocks noGrp="1"/>
          </p:cNvSpPr>
          <p:nvPr>
            <p:ph idx="1"/>
          </p:nvPr>
        </p:nvSpPr>
        <p:spPr>
          <a:xfrm>
            <a:off x="0" y="825585"/>
            <a:ext cx="12192000" cy="5516393"/>
          </a:xfrm>
        </p:spPr>
        <p:txBody>
          <a:bodyPr/>
          <a:lstStyle/>
          <a:p>
            <a:pPr marL="0" indent="0" algn="just">
              <a:lnSpc>
                <a:spcPct val="100000"/>
              </a:lnSpc>
              <a:buNone/>
            </a:pPr>
            <a:r>
              <a:rPr lang="ru-RU" dirty="0"/>
              <a:t>	</a:t>
            </a:r>
            <a:r>
              <a:rPr lang="ru-RU" sz="3000" dirty="0">
                <a:latin typeface="Times New Roman" panose="02020603050405020304" pitchFamily="18" charset="0"/>
                <a:cs typeface="Times New Roman" panose="02020603050405020304" pitchFamily="18" charset="0"/>
              </a:rPr>
              <a:t>Солист рок-группы </a:t>
            </a:r>
            <a:r>
              <a:rPr lang="ru-RU" sz="3000" dirty="0" err="1">
                <a:latin typeface="Times New Roman" panose="02020603050405020304" pitchFamily="18" charset="0"/>
                <a:cs typeface="Times New Roman" panose="02020603050405020304" pitchFamily="18" charset="0"/>
              </a:rPr>
              <a:t>Queen</a:t>
            </a:r>
            <a:r>
              <a:rPr lang="ru-RU" sz="3000" dirty="0">
                <a:latin typeface="Times New Roman" panose="02020603050405020304" pitchFamily="18" charset="0"/>
                <a:cs typeface="Times New Roman" panose="02020603050405020304" pitchFamily="18" charset="0"/>
              </a:rPr>
              <a:t> </a:t>
            </a:r>
            <a:r>
              <a:rPr lang="ru-RU" sz="3000" b="1" dirty="0">
                <a:latin typeface="Times New Roman" panose="02020603050405020304" pitchFamily="18" charset="0"/>
                <a:cs typeface="Times New Roman" panose="02020603050405020304" pitchFamily="18" charset="0"/>
              </a:rPr>
              <a:t>Фредди Меркьюри</a:t>
            </a:r>
            <a:r>
              <a:rPr lang="ru-RU" sz="3000" dirty="0">
                <a:latin typeface="Times New Roman" panose="02020603050405020304" pitchFamily="18" charset="0"/>
                <a:cs typeface="Times New Roman" panose="02020603050405020304" pitchFamily="18" charset="0"/>
              </a:rPr>
              <a:t>. </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23 ноября 1991 года певец официально заявил о своем ВИЧ-статусе, а на следующий день его не стало, причиной смерти стала бронхопневмония. На средства Меркьюри создали благотворительный фонд помощи больным ВИЧ/СПИД </a:t>
            </a:r>
            <a:r>
              <a:rPr lang="ru-RU" sz="3000" dirty="0" err="1">
                <a:latin typeface="Times New Roman" panose="02020603050405020304" pitchFamily="18" charset="0"/>
                <a:cs typeface="Times New Roman" panose="02020603050405020304" pitchFamily="18" charset="0"/>
              </a:rPr>
              <a:t>Mercury</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Phoenix</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Trust</a:t>
            </a:r>
            <a:r>
              <a:rPr lang="ru-RU" sz="3000" dirty="0">
                <a:latin typeface="Times New Roman" panose="02020603050405020304" pitchFamily="18" charset="0"/>
                <a:cs typeface="Times New Roman" panose="02020603050405020304" pitchFamily="18" charset="0"/>
              </a:rPr>
              <a:t>, действующий до сих пор.</a:t>
            </a:r>
          </a:p>
          <a:p>
            <a:pPr marL="0" indent="0">
              <a:buNone/>
            </a:pPr>
            <a:endParaRPr lang="ru-RU" dirty="0"/>
          </a:p>
        </p:txBody>
      </p:sp>
      <p:pic>
        <p:nvPicPr>
          <p:cNvPr id="5" name="Рисунок 4">
            <a:extLst>
              <a:ext uri="{FF2B5EF4-FFF2-40B4-BE49-F238E27FC236}">
                <a16:creationId xmlns:a16="http://schemas.microsoft.com/office/drawing/2014/main" xmlns="" id="{43C49846-8382-4EB1-AE77-AD09B908CA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5143" y="3288647"/>
            <a:ext cx="5950857" cy="3344382"/>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799C7AEE-01FC-4E38-89FB-91DD7DEFC41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42760" y="3288647"/>
            <a:ext cx="5317010" cy="3344382"/>
          </a:xfrm>
          <a:prstGeom prst="rect">
            <a:avLst/>
          </a:prstGeom>
          <a:ln>
            <a:noFill/>
          </a:ln>
          <a:effectLst>
            <a:softEdge rad="112500"/>
          </a:effectLst>
        </p:spPr>
      </p:pic>
    </p:spTree>
    <p:extLst>
      <p:ext uri="{BB962C8B-B14F-4D97-AF65-F5344CB8AC3E}">
        <p14:creationId xmlns:p14="http://schemas.microsoft.com/office/powerpoint/2010/main" xmlns="" val="71264743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C3D0F29-E530-47D3-AD28-13B598293AAC}"/>
              </a:ext>
            </a:extLst>
          </p:cNvPr>
          <p:cNvSpPr>
            <a:spLocks noGrp="1"/>
          </p:cNvSpPr>
          <p:nvPr>
            <p:ph idx="1"/>
          </p:nvPr>
        </p:nvSpPr>
        <p:spPr>
          <a:xfrm>
            <a:off x="43540" y="58052"/>
            <a:ext cx="12148459" cy="6654807"/>
          </a:xfrm>
        </p:spPr>
        <p:txBody>
          <a:bodyPr/>
          <a:lstStyle/>
          <a:p>
            <a:pPr marL="0" indent="0" algn="just">
              <a:lnSpc>
                <a:spcPct val="100000"/>
              </a:lnSpc>
              <a:buNone/>
            </a:pPr>
            <a:r>
              <a:rPr lang="ru-RU" dirty="0"/>
              <a:t>	</a:t>
            </a:r>
            <a:r>
              <a:rPr lang="ru-RU" sz="2900" b="1" dirty="0">
                <a:latin typeface="Times New Roman" panose="02020603050405020304" pitchFamily="18" charset="0"/>
                <a:cs typeface="Times New Roman" panose="02020603050405020304" pitchFamily="18" charset="0"/>
              </a:rPr>
              <a:t>Айзек Азимов.</a:t>
            </a:r>
          </a:p>
          <a:p>
            <a:pPr marL="0" indent="0" algn="just">
              <a:lnSpc>
                <a:spcPct val="100000"/>
              </a:lnSpc>
              <a:buNone/>
            </a:pPr>
            <a:r>
              <a:rPr lang="ru-RU" sz="2900" dirty="0">
                <a:latin typeface="Times New Roman" panose="02020603050405020304" pitchFamily="18" charset="0"/>
                <a:cs typeface="Times New Roman" panose="02020603050405020304" pitchFamily="18" charset="0"/>
              </a:rPr>
              <a:t>Американский писатель-фантаст, подаривший миру «Двухсотлетний человек», «Сами Боги». Инфицировался при переливании крови во время операции по шунтированию сердца в 1983 году. Диагноз узнал шесть лет спустя, когда готовился к повторной операции. О действительной причине смерти Азимова его жена рассказала миру лишь 10 лет спустя.</a:t>
            </a:r>
          </a:p>
          <a:p>
            <a:pPr marL="0" indent="0">
              <a:buNone/>
            </a:pPr>
            <a:endParaRPr lang="ru-RU" dirty="0"/>
          </a:p>
        </p:txBody>
      </p:sp>
      <p:pic>
        <p:nvPicPr>
          <p:cNvPr id="5" name="Рисунок 4">
            <a:extLst>
              <a:ext uri="{FF2B5EF4-FFF2-40B4-BE49-F238E27FC236}">
                <a16:creationId xmlns:a16="http://schemas.microsoft.com/office/drawing/2014/main" xmlns="" id="{90AC31AA-59A9-431C-9AF8-E7F9B61139F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08330" y="2917041"/>
            <a:ext cx="2895501" cy="3868389"/>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618489F3-3D86-4A37-98AF-DA106EDA984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31278" y="2864307"/>
            <a:ext cx="5495161" cy="3921123"/>
          </a:xfrm>
          <a:prstGeom prst="rect">
            <a:avLst/>
          </a:prstGeom>
          <a:ln>
            <a:noFill/>
          </a:ln>
          <a:effectLst>
            <a:softEdge rad="112500"/>
          </a:effectLst>
        </p:spPr>
      </p:pic>
    </p:spTree>
    <p:extLst>
      <p:ext uri="{BB962C8B-B14F-4D97-AF65-F5344CB8AC3E}">
        <p14:creationId xmlns:p14="http://schemas.microsoft.com/office/powerpoint/2010/main" xmlns="" val="220123496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C0FCB0E-8364-447D-B65B-67BDE5D73628}"/>
              </a:ext>
            </a:extLst>
          </p:cNvPr>
          <p:cNvSpPr>
            <a:spLocks noGrp="1"/>
          </p:cNvSpPr>
          <p:nvPr>
            <p:ph idx="1"/>
          </p:nvPr>
        </p:nvSpPr>
        <p:spPr>
          <a:xfrm>
            <a:off x="0" y="81871"/>
            <a:ext cx="12192000" cy="6520090"/>
          </a:xfrm>
        </p:spPr>
        <p:txBody>
          <a:bodyPr/>
          <a:lstStyle/>
          <a:p>
            <a:pPr marL="0" indent="0" algn="just">
              <a:lnSpc>
                <a:spcPct val="100000"/>
              </a:lnSpc>
              <a:buNone/>
            </a:pPr>
            <a:r>
              <a:rPr lang="ru-RU" dirty="0"/>
              <a:t>	</a:t>
            </a:r>
            <a:r>
              <a:rPr lang="ru-RU" sz="3000" b="1" dirty="0">
                <a:latin typeface="Times New Roman" panose="02020603050405020304" pitchFamily="18" charset="0"/>
                <a:cs typeface="Times New Roman" panose="02020603050405020304" pitchFamily="18" charset="0"/>
              </a:rPr>
              <a:t>Рудольф Нуриев.</a:t>
            </a:r>
          </a:p>
          <a:p>
            <a:pPr marL="0" indent="0" algn="just">
              <a:lnSpc>
                <a:spcPct val="100000"/>
              </a:lnSpc>
              <a:buNone/>
            </a:pPr>
            <a:r>
              <a:rPr lang="ru-RU" sz="3000" dirty="0">
                <a:latin typeface="Times New Roman" panose="02020603050405020304" pitchFamily="18" charset="0"/>
                <a:cs typeface="Times New Roman" panose="02020603050405020304" pitchFamily="18" charset="0"/>
              </a:rPr>
              <a:t>Советский танцор классического балета, прославившийся не только на территории СССР, но и в странах запада. В 1984 году у него обнаружили СПИД. Скончался он в 1993 году.</a:t>
            </a:r>
          </a:p>
          <a:p>
            <a:pPr marL="0" indent="0">
              <a:buNone/>
            </a:pPr>
            <a:endParaRPr lang="ru-RU" dirty="0"/>
          </a:p>
        </p:txBody>
      </p:sp>
      <p:pic>
        <p:nvPicPr>
          <p:cNvPr id="5" name="Рисунок 4">
            <a:extLst>
              <a:ext uri="{FF2B5EF4-FFF2-40B4-BE49-F238E27FC236}">
                <a16:creationId xmlns:a16="http://schemas.microsoft.com/office/drawing/2014/main" xmlns="" id="{2E4FA81A-827E-4DFA-9760-A15CF01E5B7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24406" y="1527022"/>
            <a:ext cx="3984172" cy="5147509"/>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8F98B13F-6F5F-4589-8E08-3920E3CDAD2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09672" y="2002840"/>
            <a:ext cx="3806741" cy="4767943"/>
          </a:xfrm>
          <a:prstGeom prst="rect">
            <a:avLst/>
          </a:prstGeom>
          <a:ln>
            <a:noFill/>
          </a:ln>
          <a:effectLst>
            <a:softEdge rad="112500"/>
          </a:effectLst>
        </p:spPr>
      </p:pic>
      <p:pic>
        <p:nvPicPr>
          <p:cNvPr id="11" name="Рисунок 10">
            <a:extLst>
              <a:ext uri="{FF2B5EF4-FFF2-40B4-BE49-F238E27FC236}">
                <a16:creationId xmlns:a16="http://schemas.microsoft.com/office/drawing/2014/main" xmlns="" id="{BDC0A6FD-B54C-47E4-8431-770BAECBFC74}"/>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2517" y="2674084"/>
            <a:ext cx="2832554" cy="3631479"/>
          </a:xfrm>
          <a:prstGeom prst="rect">
            <a:avLst/>
          </a:prstGeom>
          <a:ln>
            <a:noFill/>
          </a:ln>
          <a:effectLst>
            <a:softEdge rad="112500"/>
          </a:effectLst>
        </p:spPr>
      </p:pic>
    </p:spTree>
    <p:extLst>
      <p:ext uri="{BB962C8B-B14F-4D97-AF65-F5344CB8AC3E}">
        <p14:creationId xmlns:p14="http://schemas.microsoft.com/office/powerpoint/2010/main" xmlns="" val="312443116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F122BF-B7B0-432B-8B64-244F256B000E}"/>
              </a:ext>
            </a:extLst>
          </p:cNvPr>
          <p:cNvSpPr>
            <a:spLocks noGrp="1"/>
          </p:cNvSpPr>
          <p:nvPr>
            <p:ph type="title"/>
          </p:nvPr>
        </p:nvSpPr>
        <p:spPr>
          <a:xfrm>
            <a:off x="0" y="176443"/>
            <a:ext cx="12192000" cy="1325563"/>
          </a:xfrm>
        </p:spPr>
        <p:txBody>
          <a:bodyPr>
            <a:normAutofit fontScale="90000"/>
          </a:bodyPr>
          <a:lstStyle/>
          <a:p>
            <a:pPr algn="ctr"/>
            <a:r>
              <a:rPr lang="ru-RU" b="1" dirty="0">
                <a:solidFill>
                  <a:srgbClr val="FF0000"/>
                </a:solidFill>
                <a:latin typeface="Times New Roman" panose="02020603050405020304" pitchFamily="18" charset="0"/>
                <a:cs typeface="Times New Roman" panose="02020603050405020304" pitchFamily="18" charset="0"/>
              </a:rPr>
              <a:t>Основные направления </a:t>
            </a:r>
            <a:r>
              <a:rPr lang="ru-RU" b="1">
                <a:solidFill>
                  <a:srgbClr val="FF0000"/>
                </a:solidFill>
                <a:latin typeface="Times New Roman" panose="02020603050405020304" pitchFamily="18" charset="0"/>
                <a:cs typeface="Times New Roman" panose="02020603050405020304" pitchFamily="18" charset="0"/>
              </a:rPr>
              <a:t>профилактики </a:t>
            </a:r>
            <a:r>
              <a:rPr lang="ru-RU" b="1" smtClean="0">
                <a:solidFill>
                  <a:srgbClr val="FF0000"/>
                </a:solidFill>
                <a:latin typeface="Times New Roman" panose="02020603050405020304" pitchFamily="18" charset="0"/>
                <a:cs typeface="Times New Roman" panose="02020603050405020304" pitchFamily="18" charset="0"/>
              </a:rPr>
              <a:t/>
            </a:r>
            <a:br>
              <a:rPr lang="ru-RU" b="1" smtClean="0">
                <a:solidFill>
                  <a:srgbClr val="FF0000"/>
                </a:solidFill>
                <a:latin typeface="Times New Roman" panose="02020603050405020304" pitchFamily="18" charset="0"/>
                <a:cs typeface="Times New Roman" panose="02020603050405020304" pitchFamily="18" charset="0"/>
              </a:rPr>
            </a:br>
            <a:r>
              <a:rPr lang="ru-RU" b="1" smtClean="0">
                <a:solidFill>
                  <a:srgbClr val="FF0000"/>
                </a:solidFill>
                <a:latin typeface="Times New Roman" panose="02020603050405020304" pitchFamily="18" charset="0"/>
                <a:cs typeface="Times New Roman" panose="02020603050405020304" pitchFamily="18" charset="0"/>
              </a:rPr>
              <a:t>ВИЧ-инфекции</a:t>
            </a:r>
            <a:r>
              <a:rPr lang="ru-RU" b="1" dirty="0">
                <a:solidFill>
                  <a:srgbClr val="FF0000"/>
                </a:solidFill>
                <a:latin typeface="Times New Roman" panose="02020603050405020304" pitchFamily="18" charset="0"/>
                <a:cs typeface="Times New Roman" panose="02020603050405020304" pitchFamily="18" charset="0"/>
              </a:rPr>
              <a:t>:</a:t>
            </a:r>
            <a:br>
              <a:rPr lang="ru-RU" b="1" dirty="0">
                <a:solidFill>
                  <a:srgbClr val="FF0000"/>
                </a:solidFill>
                <a:latin typeface="Times New Roman" panose="02020603050405020304" pitchFamily="18" charset="0"/>
                <a:cs typeface="Times New Roman" panose="02020603050405020304" pitchFamily="18" charset="0"/>
              </a:rPr>
            </a:br>
            <a:endParaRPr lang="ru-RU" b="1" dirty="0">
              <a:solidFill>
                <a:srgbClr val="FF0000"/>
              </a:solidFill>
            </a:endParaRPr>
          </a:p>
        </p:txBody>
      </p:sp>
      <p:sp>
        <p:nvSpPr>
          <p:cNvPr id="3" name="Объект 2">
            <a:extLst>
              <a:ext uri="{FF2B5EF4-FFF2-40B4-BE49-F238E27FC236}">
                <a16:creationId xmlns:a16="http://schemas.microsoft.com/office/drawing/2014/main" xmlns="" id="{68C73D1C-5A09-46D4-A359-A6BB1D586312}"/>
              </a:ext>
            </a:extLst>
          </p:cNvPr>
          <p:cNvSpPr>
            <a:spLocks noGrp="1"/>
          </p:cNvSpPr>
          <p:nvPr>
            <p:ph idx="1"/>
          </p:nvPr>
        </p:nvSpPr>
        <p:spPr>
          <a:xfrm>
            <a:off x="83456" y="1128293"/>
            <a:ext cx="12025088" cy="5665558"/>
          </a:xfrm>
        </p:spPr>
        <p:txBody>
          <a:bodyPr>
            <a:noAutofit/>
          </a:bodyPr>
          <a:lstStyle/>
          <a:p>
            <a:pPr algn="just">
              <a:lnSpc>
                <a:spcPct val="100000"/>
              </a:lnSpc>
            </a:pPr>
            <a:r>
              <a:rPr lang="ru-RU" sz="26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безопасное половое поведение, использование презервативов; </a:t>
            </a:r>
          </a:p>
          <a:p>
            <a:pPr algn="just">
              <a:lnSpc>
                <a:spcPct val="100000"/>
              </a:lnSpc>
            </a:pPr>
            <a:r>
              <a:rPr lang="ru-RU" dirty="0">
                <a:latin typeface="Times New Roman" panose="02020603050405020304" pitchFamily="18" charset="0"/>
                <a:cs typeface="Times New Roman" panose="02020603050405020304" pitchFamily="18" charset="0"/>
              </a:rPr>
              <a:t>лечение болезней, передающихся половым путем;</a:t>
            </a:r>
          </a:p>
          <a:p>
            <a:pPr algn="just">
              <a:lnSpc>
                <a:spcPct val="100000"/>
              </a:lnSpc>
            </a:pPr>
            <a:r>
              <a:rPr lang="ru-RU" dirty="0">
                <a:latin typeface="Times New Roman" panose="02020603050405020304" pitchFamily="18" charset="0"/>
                <a:cs typeface="Times New Roman" panose="02020603050405020304" pitchFamily="18" charset="0"/>
              </a:rPr>
              <a:t>полный отказ от употребления наркотиков; </a:t>
            </a:r>
          </a:p>
          <a:p>
            <a:pPr algn="just">
              <a:lnSpc>
                <a:spcPct val="100000"/>
              </a:lnSpc>
            </a:pPr>
            <a:r>
              <a:rPr lang="ru-RU" dirty="0">
                <a:latin typeface="Times New Roman" panose="02020603050405020304" pitchFamily="18" charset="0"/>
                <a:cs typeface="Times New Roman" panose="02020603050405020304" pitchFamily="18" charset="0"/>
              </a:rPr>
              <a:t>формирование у лиц, употребляющих наркотики инъекционно, навыков более безопасного поведения, обеспечение их средствами защиты (стерильными шприцами, презервативами); </a:t>
            </a:r>
          </a:p>
          <a:p>
            <a:pPr algn="just">
              <a:lnSpc>
                <a:spcPct val="100000"/>
              </a:lnSpc>
            </a:pPr>
            <a:r>
              <a:rPr lang="ru-RU" dirty="0">
                <a:latin typeface="Times New Roman" panose="02020603050405020304" pitchFamily="18" charset="0"/>
                <a:cs typeface="Times New Roman" panose="02020603050405020304" pitchFamily="18" charset="0"/>
              </a:rPr>
              <a:t> обеспечение асептических условий в медицинской практике;</a:t>
            </a:r>
          </a:p>
          <a:p>
            <a:pPr algn="just">
              <a:lnSpc>
                <a:spcPct val="100000"/>
              </a:lnSpc>
            </a:pPr>
            <a:r>
              <a:rPr lang="ru-RU" dirty="0">
                <a:latin typeface="Times New Roman" panose="02020603050405020304" pitchFamily="18" charset="0"/>
                <a:cs typeface="Times New Roman" panose="02020603050405020304" pitchFamily="18" charset="0"/>
              </a:rPr>
              <a:t>организация медицинской помощи и социальной поддержки больным ВИЧ-инфекцией, их семьям и окружающим;</a:t>
            </a:r>
          </a:p>
          <a:p>
            <a:pPr algn="just">
              <a:lnSpc>
                <a:spcPct val="100000"/>
              </a:lnSpc>
            </a:pPr>
            <a:r>
              <a:rPr lang="ru-RU" dirty="0">
                <a:latin typeface="Times New Roman" panose="02020603050405020304" pitchFamily="18" charset="0"/>
                <a:cs typeface="Times New Roman" panose="02020603050405020304" pitchFamily="18" charset="0"/>
              </a:rPr>
              <a:t>приверженность к лечению;</a:t>
            </a:r>
          </a:p>
          <a:p>
            <a:pPr algn="just">
              <a:lnSpc>
                <a:spcPct val="100000"/>
              </a:lnSpc>
            </a:pPr>
            <a:r>
              <a:rPr lang="ru-RU" dirty="0">
                <a:latin typeface="Times New Roman" panose="02020603050405020304" pitchFamily="18" charset="0"/>
                <a:cs typeface="Times New Roman" panose="02020603050405020304" pitchFamily="18" charset="0"/>
              </a:rPr>
              <a:t>здоровый  образ жизни, забота о своем здоровье и здоровье своих близких.  </a:t>
            </a:r>
          </a:p>
        </p:txBody>
      </p:sp>
    </p:spTree>
    <p:extLst>
      <p:ext uri="{BB962C8B-B14F-4D97-AF65-F5344CB8AC3E}">
        <p14:creationId xmlns:p14="http://schemas.microsoft.com/office/powerpoint/2010/main" xmlns="" val="238713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E1EED7-11BE-4CA7-93EE-4A79913B5124}"/>
              </a:ext>
            </a:extLst>
          </p:cNvPr>
          <p:cNvSpPr>
            <a:spLocks noGrp="1"/>
          </p:cNvSpPr>
          <p:nvPr>
            <p:ph type="title"/>
          </p:nvPr>
        </p:nvSpPr>
        <p:spPr>
          <a:xfrm>
            <a:off x="-1" y="47293"/>
            <a:ext cx="12191999" cy="780893"/>
          </a:xfrm>
        </p:spPr>
        <p:txBody>
          <a:bodyPr>
            <a:normAutofit/>
          </a:bodyPr>
          <a:lstStyle/>
          <a:p>
            <a:pPr algn="ctr"/>
            <a:r>
              <a:rPr lang="ru-RU" sz="4000" b="1" dirty="0">
                <a:solidFill>
                  <a:srgbClr val="FF0000"/>
                </a:solidFill>
                <a:latin typeface="Times New Roman" panose="02020603050405020304" pitchFamily="18" charset="0"/>
                <a:cs typeface="Times New Roman" panose="02020603050405020304" pitchFamily="18" charset="0"/>
              </a:rPr>
              <a:t>Красная </a:t>
            </a:r>
            <a:r>
              <a:rPr lang="ru-RU" sz="4000" b="1" dirty="0" smtClean="0">
                <a:solidFill>
                  <a:srgbClr val="FF0000"/>
                </a:solidFill>
                <a:latin typeface="Times New Roman" panose="02020603050405020304" pitchFamily="18" charset="0"/>
                <a:cs typeface="Times New Roman" panose="02020603050405020304" pitchFamily="18" charset="0"/>
              </a:rPr>
              <a:t>ленточка </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240A2BC-40EC-4328-AB12-9EF6069D3AA9}"/>
              </a:ext>
            </a:extLst>
          </p:cNvPr>
          <p:cNvSpPr>
            <a:spLocks noGrp="1"/>
          </p:cNvSpPr>
          <p:nvPr>
            <p:ph idx="1"/>
          </p:nvPr>
        </p:nvSpPr>
        <p:spPr>
          <a:xfrm>
            <a:off x="0" y="716984"/>
            <a:ext cx="12192000" cy="4535940"/>
          </a:xfrm>
        </p:spPr>
        <p:txBody>
          <a:bodyPr/>
          <a:lstStyle/>
          <a:p>
            <a:pPr marL="0" indent="0" algn="just">
              <a:lnSpc>
                <a:spcPct val="100000"/>
              </a:lnSpc>
              <a:buNone/>
            </a:pPr>
            <a:r>
              <a:rPr lang="ru-RU" dirty="0"/>
              <a:t>	</a:t>
            </a:r>
            <a:r>
              <a:rPr lang="ru-RU" dirty="0">
                <a:latin typeface="Times New Roman" panose="02020603050405020304" pitchFamily="18" charset="0"/>
                <a:cs typeface="Times New Roman" panose="02020603050405020304" pitchFamily="18" charset="0"/>
              </a:rPr>
              <a:t>Официальный международный символ борьбы со СПИДом. В апреле 1991 года, для привлечения внимания общественности к проблеме ВИЧ/СПИДа, художник Франк Мур создал красную ленточку. Сам художник был болен ВИЧ-инфекцией на протяжении 20 лет до того, как скончался от лимфомы, ассоциированной со СПИДом в 2002 году в возрасте 48 лет . </a:t>
            </a:r>
          </a:p>
        </p:txBody>
      </p:sp>
      <p:pic>
        <p:nvPicPr>
          <p:cNvPr id="5" name="Рисунок 4">
            <a:extLst>
              <a:ext uri="{FF2B5EF4-FFF2-40B4-BE49-F238E27FC236}">
                <a16:creationId xmlns:a16="http://schemas.microsoft.com/office/drawing/2014/main" xmlns="" id="{D713658E-D1A6-47F6-8C6F-B68B3330C3F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208848"/>
            <a:ext cx="4857750" cy="3238500"/>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E31E505B-A43A-4BC8-BF8D-27914471307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87326" y="2851887"/>
            <a:ext cx="3304672" cy="3399091"/>
          </a:xfrm>
          <a:prstGeom prst="rect">
            <a:avLst/>
          </a:prstGeom>
          <a:ln>
            <a:noFill/>
          </a:ln>
          <a:effectLst>
            <a:softEdge rad="112500"/>
          </a:effectLst>
        </p:spPr>
      </p:pic>
      <p:pic>
        <p:nvPicPr>
          <p:cNvPr id="9" name="Рисунок 8">
            <a:extLst>
              <a:ext uri="{FF2B5EF4-FFF2-40B4-BE49-F238E27FC236}">
                <a16:creationId xmlns:a16="http://schemas.microsoft.com/office/drawing/2014/main" xmlns="" id="{22DB98BC-6421-4E4D-8E1B-336F3BC2AF3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19074" y="3717543"/>
            <a:ext cx="5129028" cy="3101054"/>
          </a:xfrm>
          <a:prstGeom prst="rect">
            <a:avLst/>
          </a:prstGeom>
          <a:ln>
            <a:noFill/>
          </a:ln>
          <a:effectLst>
            <a:softEdge rad="112500"/>
          </a:effectLst>
        </p:spPr>
      </p:pic>
    </p:spTree>
    <p:extLst>
      <p:ext uri="{BB962C8B-B14F-4D97-AF65-F5344CB8AC3E}">
        <p14:creationId xmlns:p14="http://schemas.microsoft.com/office/powerpoint/2010/main" xmlns="" val="41024132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F387F5-EFB7-456F-9318-EB8281F697B4}"/>
              </a:ext>
            </a:extLst>
          </p:cNvPr>
          <p:cNvSpPr>
            <a:spLocks noGrp="1"/>
          </p:cNvSpPr>
          <p:nvPr>
            <p:ph type="title"/>
          </p:nvPr>
        </p:nvSpPr>
        <p:spPr>
          <a:xfrm>
            <a:off x="0" y="14518"/>
            <a:ext cx="12217399" cy="948192"/>
          </a:xfrm>
        </p:spPr>
        <p:txBody>
          <a:bodyPr>
            <a:normAutofit/>
          </a:bodyPr>
          <a:lstStyle/>
          <a:p>
            <a:pPr algn="ctr"/>
            <a:r>
              <a:rPr lang="ru-RU" b="1" dirty="0">
                <a:solidFill>
                  <a:srgbClr val="FF0000"/>
                </a:solidFill>
                <a:latin typeface="Times New Roman" panose="02020603050405020304" pitchFamily="18" charset="0"/>
                <a:cs typeface="Times New Roman" panose="02020603050405020304" pitchFamily="18" charset="0"/>
              </a:rPr>
              <a:t>Общие понятия</a:t>
            </a:r>
          </a:p>
        </p:txBody>
      </p:sp>
      <p:sp>
        <p:nvSpPr>
          <p:cNvPr id="3" name="Объект 2">
            <a:extLst>
              <a:ext uri="{FF2B5EF4-FFF2-40B4-BE49-F238E27FC236}">
                <a16:creationId xmlns:a16="http://schemas.microsoft.com/office/drawing/2014/main" xmlns="" id="{47A51884-696A-4096-AE76-FB9456EE00E0}"/>
              </a:ext>
            </a:extLst>
          </p:cNvPr>
          <p:cNvSpPr>
            <a:spLocks noGrp="1"/>
          </p:cNvSpPr>
          <p:nvPr>
            <p:ph idx="1"/>
          </p:nvPr>
        </p:nvSpPr>
        <p:spPr>
          <a:xfrm>
            <a:off x="0" y="841826"/>
            <a:ext cx="12192000" cy="6001656"/>
          </a:xfrm>
        </p:spPr>
        <p:txBody>
          <a:bodyPr>
            <a:noAutofit/>
          </a:bodyPr>
          <a:lstStyle/>
          <a:p>
            <a:pPr marL="0" indent="0" algn="just">
              <a:lnSpc>
                <a:spcPct val="100000"/>
              </a:lnSpc>
              <a:buNone/>
            </a:pPr>
            <a:r>
              <a:rPr lang="ru-RU" dirty="0"/>
              <a:t>	</a:t>
            </a:r>
            <a:r>
              <a:rPr lang="ru-RU" sz="2900" b="1" dirty="0">
                <a:solidFill>
                  <a:srgbClr val="FF0000"/>
                </a:solidFill>
                <a:latin typeface="Times New Roman" panose="02020603050405020304" pitchFamily="18" charset="0"/>
                <a:cs typeface="Times New Roman" panose="02020603050405020304" pitchFamily="18" charset="0"/>
              </a:rPr>
              <a:t>СПИД </a:t>
            </a:r>
            <a:r>
              <a:rPr lang="ru-RU" sz="2900" dirty="0">
                <a:latin typeface="Times New Roman" panose="02020603050405020304" pitchFamily="18" charset="0"/>
                <a:cs typeface="Times New Roman" panose="02020603050405020304" pitchFamily="18" charset="0"/>
              </a:rPr>
              <a:t>– терминальная фаза </a:t>
            </a:r>
            <a:r>
              <a:rPr lang="ru-RU" sz="2900" b="1" dirty="0">
                <a:latin typeface="Times New Roman" panose="02020603050405020304" pitchFamily="18" charset="0"/>
                <a:cs typeface="Times New Roman" panose="02020603050405020304" pitchFamily="18" charset="0"/>
              </a:rPr>
              <a:t>ВИЧ-инфекции</a:t>
            </a:r>
            <a:r>
              <a:rPr lang="ru-RU" sz="2900" dirty="0">
                <a:latin typeface="Times New Roman" panose="02020603050405020304" pitchFamily="18" charset="0"/>
                <a:cs typeface="Times New Roman" panose="02020603050405020304" pitchFamily="18" charset="0"/>
              </a:rPr>
              <a:t>, развивается при уровне СД4 лимфоцитов </a:t>
            </a:r>
            <a:r>
              <a:rPr lang="ru-RU" sz="2900" b="1" dirty="0">
                <a:latin typeface="Times New Roman" panose="02020603050405020304" pitchFamily="18" charset="0"/>
                <a:cs typeface="Times New Roman" panose="02020603050405020304" pitchFamily="18" charset="0"/>
              </a:rPr>
              <a:t>менее 200 </a:t>
            </a:r>
            <a:r>
              <a:rPr lang="ru-RU" sz="2900" b="1" dirty="0" err="1">
                <a:latin typeface="Times New Roman" panose="02020603050405020304" pitchFamily="18" charset="0"/>
                <a:cs typeface="Times New Roman" panose="02020603050405020304" pitchFamily="18" charset="0"/>
              </a:rPr>
              <a:t>кл</a:t>
            </a:r>
            <a:r>
              <a:rPr lang="ru-RU" sz="2900" b="1" dirty="0">
                <a:latin typeface="Times New Roman" panose="02020603050405020304" pitchFamily="18" charset="0"/>
                <a:cs typeface="Times New Roman" panose="02020603050405020304" pitchFamily="18" charset="0"/>
              </a:rPr>
              <a:t>/</a:t>
            </a:r>
            <a:r>
              <a:rPr lang="ru-RU" sz="2900" b="1" dirty="0" err="1">
                <a:latin typeface="Times New Roman" panose="02020603050405020304" pitchFamily="18" charset="0"/>
                <a:cs typeface="Times New Roman" panose="02020603050405020304" pitchFamily="18" charset="0"/>
              </a:rPr>
              <a:t>мкл</a:t>
            </a:r>
            <a:r>
              <a:rPr lang="ru-RU" sz="2900" b="1" dirty="0">
                <a:latin typeface="Times New Roman" panose="02020603050405020304" pitchFamily="18" charset="0"/>
                <a:cs typeface="Times New Roman" panose="02020603050405020304" pitchFamily="18" charset="0"/>
              </a:rPr>
              <a:t> </a:t>
            </a:r>
            <a:r>
              <a:rPr lang="ru-RU" sz="2900" dirty="0">
                <a:latin typeface="Times New Roman" panose="02020603050405020304" pitchFamily="18" charset="0"/>
                <a:cs typeface="Times New Roman" panose="02020603050405020304" pitchFamily="18" charset="0"/>
              </a:rPr>
              <a:t>и продолжительности инфекционного процесса в течение длительный период от момента заражения вирусом. </a:t>
            </a:r>
          </a:p>
          <a:p>
            <a:pPr marL="0" indent="0" algn="just">
              <a:lnSpc>
                <a:spcPct val="100000"/>
              </a:lnSpc>
              <a:buNone/>
            </a:pPr>
            <a:r>
              <a:rPr lang="ru-RU" sz="2900" dirty="0">
                <a:latin typeface="Times New Roman" panose="02020603050405020304" pitchFamily="18" charset="0"/>
                <a:cs typeface="Times New Roman" panose="02020603050405020304" pitchFamily="18" charset="0"/>
              </a:rPr>
              <a:t>	Синдром приобретенного дефицита (СПИД) – одна из самых страшных болезней-убийц, которая наряду с онкологией, диабетом и сердечно-сосудистыми заболеваниями ежегодно забирает около 2,1 миллиона человек в мире. </a:t>
            </a:r>
          </a:p>
          <a:p>
            <a:pPr marL="0" indent="0" algn="just">
              <a:lnSpc>
                <a:spcPct val="100000"/>
              </a:lnSpc>
              <a:buNone/>
            </a:pPr>
            <a:r>
              <a:rPr lang="ru-RU" sz="2900" dirty="0">
                <a:latin typeface="Times New Roman" panose="02020603050405020304" pitchFamily="18" charset="0"/>
                <a:cs typeface="Times New Roman" panose="02020603050405020304" pitchFamily="18" charset="0"/>
              </a:rPr>
              <a:t>	Практически у половины пациентов первые признаки СПИДа протекают без ярко выраженных симптомов, вследствие чего больной своевременно не обращается за медицинской помощью и становится скрытым носителем инфекции, представляя опасность для окружающих.</a:t>
            </a:r>
          </a:p>
        </p:txBody>
      </p:sp>
    </p:spTree>
    <p:extLst>
      <p:ext uri="{BB962C8B-B14F-4D97-AF65-F5344CB8AC3E}">
        <p14:creationId xmlns:p14="http://schemas.microsoft.com/office/powerpoint/2010/main" xmlns="" val="234025942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F38A3B-9DDE-4BAF-B882-F385990D30F5}"/>
              </a:ext>
            </a:extLst>
          </p:cNvPr>
          <p:cNvSpPr>
            <a:spLocks noGrp="1"/>
          </p:cNvSpPr>
          <p:nvPr>
            <p:ph type="title"/>
          </p:nvPr>
        </p:nvSpPr>
        <p:spPr>
          <a:xfrm>
            <a:off x="0" y="213513"/>
            <a:ext cx="12191999" cy="850232"/>
          </a:xfrm>
        </p:spPr>
        <p:txBody>
          <a:bodyPr>
            <a:normAutofit fontScale="90000"/>
          </a:bodyPr>
          <a:lstStyle/>
          <a:p>
            <a:pPr algn="ctr"/>
            <a:r>
              <a:rPr lang="ru-RU" b="1" dirty="0">
                <a:solidFill>
                  <a:srgbClr val="FF0000"/>
                </a:solidFill>
                <a:latin typeface="Times New Roman" panose="02020603050405020304" pitchFamily="18" charset="0"/>
                <a:cs typeface="Times New Roman" panose="02020603050405020304" pitchFamily="18" charset="0"/>
              </a:rPr>
              <a:t>День памяти жертв СПИДа</a:t>
            </a:r>
            <a:r>
              <a:rPr lang="ru-RU" dirty="0"/>
              <a:t/>
            </a:r>
            <a:br>
              <a:rPr lang="ru-RU" dirty="0"/>
            </a:br>
            <a:endParaRPr lang="ru-RU" dirty="0"/>
          </a:p>
        </p:txBody>
      </p:sp>
      <p:sp>
        <p:nvSpPr>
          <p:cNvPr id="3" name="Объект 2">
            <a:extLst>
              <a:ext uri="{FF2B5EF4-FFF2-40B4-BE49-F238E27FC236}">
                <a16:creationId xmlns:a16="http://schemas.microsoft.com/office/drawing/2014/main" xmlns="" id="{A687597D-3E50-40F4-959B-3DEECDD5544A}"/>
              </a:ext>
            </a:extLst>
          </p:cNvPr>
          <p:cNvSpPr>
            <a:spLocks noGrp="1"/>
          </p:cNvSpPr>
          <p:nvPr>
            <p:ph idx="1"/>
          </p:nvPr>
        </p:nvSpPr>
        <p:spPr>
          <a:xfrm>
            <a:off x="0" y="638629"/>
            <a:ext cx="12192000" cy="5892800"/>
          </a:xfrm>
        </p:spPr>
        <p:txBody>
          <a:bodyPr>
            <a:normAutofit/>
          </a:bodyPr>
          <a:lstStyle/>
          <a:p>
            <a:pPr marL="0" indent="0" algn="just">
              <a:lnSpc>
                <a:spcPct val="100000"/>
              </a:lnSpc>
              <a:buNone/>
            </a:pPr>
            <a:r>
              <a:rPr lang="ru-RU" dirty="0"/>
              <a:t>	</a:t>
            </a:r>
            <a:r>
              <a:rPr lang="ru-RU" dirty="0">
                <a:latin typeface="Times New Roman" panose="02020603050405020304" pitchFamily="18" charset="0"/>
                <a:cs typeface="Times New Roman" panose="02020603050405020304" pitchFamily="18" charset="0"/>
              </a:rPr>
              <a:t>Каждый год в третье воскресение мая проводится Международный день памяти жертв СПИДа. Главная цель этого мероприятия – привлечь внимание к синдрому приобретенного иммунодефицита как к реальной угрозе обществу. Этот день стали отмечать с 1988 года, когда эпидемия СПИДа была на пике своего распространения. С тех пор прилагается немало усилий для поиска высокоэффективных лекарственных методов борьбы с ВИЧ, однако, к сожалению, подобные вакцины не найдены до сих пор. Поэтому даже при условии активного лечения и наличия у пациента достаточных финансовых ресурсов для этого болезнь все-таки остается непобедимым врагом.</a:t>
            </a:r>
          </a:p>
          <a:p>
            <a:pPr marL="0" indent="0">
              <a:buNone/>
            </a:pPr>
            <a:endParaRPr lang="ru-RU" dirty="0"/>
          </a:p>
        </p:txBody>
      </p:sp>
      <p:pic>
        <p:nvPicPr>
          <p:cNvPr id="5" name="Рисунок 4">
            <a:extLst>
              <a:ext uri="{FF2B5EF4-FFF2-40B4-BE49-F238E27FC236}">
                <a16:creationId xmlns:a16="http://schemas.microsoft.com/office/drawing/2014/main" xmlns="" id="{80C0CD89-0003-4279-9C86-05655AB0F03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55556" y="4459570"/>
            <a:ext cx="3349518" cy="2318392"/>
          </a:xfrm>
          <a:prstGeom prst="rect">
            <a:avLst/>
          </a:prstGeom>
          <a:ln>
            <a:noFill/>
          </a:ln>
          <a:effectLst>
            <a:softEdge rad="112500"/>
          </a:effectLst>
        </p:spPr>
      </p:pic>
      <p:pic>
        <p:nvPicPr>
          <p:cNvPr id="6" name="Рисунок 5">
            <a:extLst>
              <a:ext uri="{FF2B5EF4-FFF2-40B4-BE49-F238E27FC236}">
                <a16:creationId xmlns:a16="http://schemas.microsoft.com/office/drawing/2014/main" xmlns="" id="{2B6EE96F-D007-4950-A573-A0EB48E06506}"/>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backgroundRemoval t="670" b="97895" l="4203" r="94638"/>
                    </a14:imgEffect>
                  </a14:imgLayer>
                </a14:imgProps>
              </a:ext>
              <a:ext uri="{28A0092B-C50C-407E-A947-70E740481C1C}">
                <a14:useLocalDpi xmlns:a14="http://schemas.microsoft.com/office/drawing/2010/main" xmlns="" val="0"/>
              </a:ext>
            </a:extLst>
          </a:blip>
          <a:stretch>
            <a:fillRect/>
          </a:stretch>
        </p:blipFill>
        <p:spPr>
          <a:xfrm>
            <a:off x="5678904" y="4510752"/>
            <a:ext cx="1480761" cy="2242602"/>
          </a:xfrm>
          <a:prstGeom prst="rect">
            <a:avLst/>
          </a:prstGeom>
        </p:spPr>
      </p:pic>
      <p:pic>
        <p:nvPicPr>
          <p:cNvPr id="8" name="Рисунок 7">
            <a:extLst>
              <a:ext uri="{FF2B5EF4-FFF2-40B4-BE49-F238E27FC236}">
                <a16:creationId xmlns:a16="http://schemas.microsoft.com/office/drawing/2014/main" xmlns="" id="{3FF786D5-8597-4404-8AEB-9CC087CDA364}"/>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86926" y="4459570"/>
            <a:ext cx="3582968" cy="2318391"/>
          </a:xfrm>
          <a:prstGeom prst="rect">
            <a:avLst/>
          </a:prstGeom>
          <a:ln>
            <a:noFill/>
          </a:ln>
          <a:effectLst>
            <a:softEdge rad="112500"/>
          </a:effectLst>
        </p:spPr>
      </p:pic>
    </p:spTree>
    <p:extLst>
      <p:ext uri="{BB962C8B-B14F-4D97-AF65-F5344CB8AC3E}">
        <p14:creationId xmlns:p14="http://schemas.microsoft.com/office/powerpoint/2010/main" xmlns="" val="38101319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5EE9746-52FD-403C-8A30-713E79024FB3}"/>
              </a:ext>
            </a:extLst>
          </p:cNvPr>
          <p:cNvSpPr>
            <a:spLocks noGrp="1"/>
          </p:cNvSpPr>
          <p:nvPr>
            <p:ph type="title"/>
          </p:nvPr>
        </p:nvSpPr>
        <p:spPr>
          <a:xfrm>
            <a:off x="0" y="0"/>
            <a:ext cx="12191999" cy="920095"/>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Литература:</a:t>
            </a:r>
          </a:p>
        </p:txBody>
      </p:sp>
      <p:sp>
        <p:nvSpPr>
          <p:cNvPr id="3" name="Объект 2">
            <a:extLst>
              <a:ext uri="{FF2B5EF4-FFF2-40B4-BE49-F238E27FC236}">
                <a16:creationId xmlns:a16="http://schemas.microsoft.com/office/drawing/2014/main" xmlns="" id="{A649099B-E2A5-4C47-8B88-3C7D542853B9}"/>
              </a:ext>
            </a:extLst>
          </p:cNvPr>
          <p:cNvSpPr>
            <a:spLocks noGrp="1"/>
          </p:cNvSpPr>
          <p:nvPr>
            <p:ph idx="1"/>
          </p:nvPr>
        </p:nvSpPr>
        <p:spPr>
          <a:xfrm>
            <a:off x="0" y="640035"/>
            <a:ext cx="12192000" cy="6234007"/>
          </a:xfrm>
        </p:spPr>
        <p:txBody>
          <a:bodyPr>
            <a:normAutofit fontScale="70000" lnSpcReduction="20000"/>
          </a:bodyPr>
          <a:lstStyle/>
          <a:p>
            <a:pPr marL="514350" indent="-514350" algn="just">
              <a:lnSpc>
                <a:spcPct val="120000"/>
              </a:lnSpc>
              <a:buFont typeface="+mj-lt"/>
              <a:buAutoNum type="arabicPeriod"/>
            </a:pPr>
            <a:r>
              <a:rPr lang="ru-RU" sz="3000" dirty="0">
                <a:latin typeface="Times New Roman" panose="02020603050405020304" pitchFamily="18" charset="0"/>
                <a:cs typeface="Times New Roman" panose="02020603050405020304" pitchFamily="18" charset="0"/>
              </a:rPr>
              <a:t>[Электронный ресурс] / Единый белорусский веб-портал по ВИЧ/СПИДу. – Режим доступа: http://aids.by/</a:t>
            </a:r>
          </a:p>
          <a:p>
            <a:pPr marL="514350" indent="-514350" algn="just">
              <a:lnSpc>
                <a:spcPct val="120000"/>
              </a:lnSpc>
              <a:buFont typeface="+mj-lt"/>
              <a:buAutoNum type="arabicPeriod"/>
            </a:pPr>
            <a:r>
              <a:rPr lang="ru-RU" sz="3000" dirty="0">
                <a:latin typeface="Times New Roman" panose="02020603050405020304" pitchFamily="18" charset="0"/>
                <a:cs typeface="Times New Roman" panose="02020603050405020304" pitchFamily="18" charset="0"/>
              </a:rPr>
              <a:t>[Электронный ресурс] / </a:t>
            </a:r>
            <a:r>
              <a:rPr lang="ru-RU" sz="3000" dirty="0" err="1">
                <a:latin typeface="Times New Roman" panose="02020603050405020304" pitchFamily="18" charset="0"/>
                <a:cs typeface="Times New Roman" panose="02020603050405020304" pitchFamily="18" charset="0"/>
              </a:rPr>
              <a:t>Эпидситуация</a:t>
            </a:r>
            <a:r>
              <a:rPr lang="ru-RU" sz="3000" dirty="0">
                <a:latin typeface="Times New Roman" panose="02020603050405020304" pitchFamily="18" charset="0"/>
                <a:cs typeface="Times New Roman" panose="02020603050405020304" pitchFamily="18" charset="0"/>
              </a:rPr>
              <a:t> по ВИЧ/СПИД в Беларуси. – Режим доступа: https://www.belaids.net/epidsituaciya-po-vichspid-v-belarusi/</a:t>
            </a:r>
          </a:p>
          <a:p>
            <a:pPr marL="514350" indent="-514350" algn="just">
              <a:lnSpc>
                <a:spcPct val="120000"/>
              </a:lnSpc>
              <a:buFont typeface="+mj-lt"/>
              <a:buAutoNum type="arabicPeriod"/>
            </a:pPr>
            <a:r>
              <a:rPr lang="ru-RU" sz="3000" dirty="0">
                <a:latin typeface="Times New Roman" panose="02020603050405020304" pitchFamily="18" charset="0"/>
                <a:cs typeface="Times New Roman" panose="02020603050405020304" pitchFamily="18" charset="0"/>
              </a:rPr>
              <a:t>[Электронный ресурс] / Всемирный День жертв СПИДа. – Режим доступа: https://my-calend.ru/holidays/vsemirnyy-den-pamyati-zhertv-spida/</a:t>
            </a:r>
          </a:p>
          <a:p>
            <a:pPr marL="514350" indent="-514350" algn="just">
              <a:lnSpc>
                <a:spcPct val="120000"/>
              </a:lnSpc>
              <a:buFont typeface="+mj-lt"/>
              <a:buAutoNum type="arabicPeriod"/>
            </a:pPr>
            <a:r>
              <a:rPr lang="ru-RU" sz="3000" dirty="0">
                <a:latin typeface="Times New Roman" panose="02020603050405020304" pitchFamily="18" charset="0"/>
                <a:cs typeface="Times New Roman" panose="02020603050405020304" pitchFamily="18" charset="0"/>
              </a:rPr>
              <a:t>[Электронный ресурс] / ОСОБЕННОСТИ АНАЛИЗА НА ВИЧ. – Режим доступа: http://krovetvorenie.ru/vich/analiz-na-vich.html#oglavlenie2</a:t>
            </a:r>
          </a:p>
          <a:p>
            <a:pPr marL="514350" indent="-514350" algn="just">
              <a:lnSpc>
                <a:spcPct val="120000"/>
              </a:lnSpc>
              <a:buFont typeface="+mj-lt"/>
              <a:buAutoNum type="arabicPeriod"/>
            </a:pPr>
            <a:r>
              <a:rPr lang="ru-RU" sz="3000" dirty="0">
                <a:latin typeface="Times New Roman" panose="02020603050405020304" pitchFamily="18" charset="0"/>
                <a:cs typeface="Times New Roman" panose="02020603050405020304" pitchFamily="18" charset="0"/>
              </a:rPr>
              <a:t>[Электронный ресурс] / Красная ленточка – символ борьбы со СПИДом. – Режим доступа: www.staryedorogi.minsk-region.by/ru/SPID/lentochka </a:t>
            </a:r>
          </a:p>
          <a:p>
            <a:pPr marL="514350" indent="-514350" algn="just">
              <a:lnSpc>
                <a:spcPct val="120000"/>
              </a:lnSpc>
              <a:buFont typeface="+mj-lt"/>
              <a:buAutoNum type="arabicPeriod"/>
            </a:pPr>
            <a:r>
              <a:rPr lang="ru-RU" sz="3000" dirty="0">
                <a:latin typeface="Times New Roman" panose="02020603050405020304" pitchFamily="18" charset="0"/>
                <a:cs typeface="Times New Roman" panose="02020603050405020304" pitchFamily="18" charset="0"/>
              </a:rPr>
              <a:t>[Электронный ресурс] / Тестирование на ВИЧ в домашних условиях. – Режим доступа: https://aids24.ru/diagnostika-vich/pervichnuyu-proverku-na-vich-mozhno-provesti-v-domashnih-usloviyah</a:t>
            </a:r>
          </a:p>
          <a:p>
            <a:pPr marL="514350" indent="-514350" algn="just">
              <a:lnSpc>
                <a:spcPct val="120000"/>
              </a:lnSpc>
              <a:buFont typeface="+mj-lt"/>
              <a:buAutoNum type="arabicPeriod"/>
            </a:pPr>
            <a:r>
              <a:rPr lang="ru-RU" sz="3000" dirty="0">
                <a:latin typeface="Times New Roman" panose="02020603050405020304" pitchFamily="18" charset="0"/>
                <a:cs typeface="Times New Roman" panose="02020603050405020304" pitchFamily="18" charset="0"/>
              </a:rPr>
              <a:t>[Электронный ресурс] / 30 вопросов про ВИЧ, ответы на которые нужно знать каждому. – Режим доступа: https://spid.center/ru/articles/166</a:t>
            </a:r>
          </a:p>
          <a:p>
            <a:pPr marL="514350" indent="-514350" algn="just">
              <a:lnSpc>
                <a:spcPct val="120000"/>
              </a:lnSpc>
              <a:buFont typeface="+mj-lt"/>
              <a:buAutoNum type="arabicPeriod"/>
            </a:pPr>
            <a:r>
              <a:rPr lang="ru-RU" sz="3000" dirty="0">
                <a:latin typeface="Times New Roman" panose="02020603050405020304" pitchFamily="18" charset="0"/>
                <a:cs typeface="Times New Roman" panose="02020603050405020304" pitchFamily="18" charset="0"/>
              </a:rPr>
              <a:t>[Электронный ресурс] / Кто из знаменитостей умер от СПИДа. – Режим доступа: http://fb.ru/article/235542/kto-iz-znamenitostey-umer-ot-spida-umershie-znamenitosti-ot-spida</a:t>
            </a:r>
          </a:p>
          <a:p>
            <a:pPr marL="514350" indent="-514350" algn="just">
              <a:lnSpc>
                <a:spcPct val="120000"/>
              </a:lnSpc>
              <a:buFont typeface="+mj-lt"/>
              <a:buAutoNum type="arabicPeriod"/>
            </a:pPr>
            <a:endParaRPr lang="ru-RU" sz="3000"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ru-RU" dirty="0"/>
          </a:p>
        </p:txBody>
      </p:sp>
    </p:spTree>
    <p:extLst>
      <p:ext uri="{BB962C8B-B14F-4D97-AF65-F5344CB8AC3E}">
        <p14:creationId xmlns:p14="http://schemas.microsoft.com/office/powerpoint/2010/main" xmlns="" val="407621470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14F89E6-BA46-4356-9A13-DFFA50C9F480}"/>
              </a:ext>
            </a:extLst>
          </p:cNvPr>
          <p:cNvSpPr>
            <a:spLocks noGrp="1"/>
          </p:cNvSpPr>
          <p:nvPr>
            <p:ph type="title"/>
          </p:nvPr>
        </p:nvSpPr>
        <p:spPr>
          <a:xfrm>
            <a:off x="0" y="0"/>
            <a:ext cx="12192000" cy="1020763"/>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Заключение</a:t>
            </a:r>
          </a:p>
        </p:txBody>
      </p:sp>
      <p:sp>
        <p:nvSpPr>
          <p:cNvPr id="3" name="Объект 2">
            <a:extLst>
              <a:ext uri="{FF2B5EF4-FFF2-40B4-BE49-F238E27FC236}">
                <a16:creationId xmlns:a16="http://schemas.microsoft.com/office/drawing/2014/main" xmlns="" id="{00E19579-FFEF-49DA-8A41-F1B938330421}"/>
              </a:ext>
            </a:extLst>
          </p:cNvPr>
          <p:cNvSpPr>
            <a:spLocks noGrp="1"/>
          </p:cNvSpPr>
          <p:nvPr>
            <p:ph idx="1"/>
          </p:nvPr>
        </p:nvSpPr>
        <p:spPr>
          <a:xfrm>
            <a:off x="-1" y="811822"/>
            <a:ext cx="12191999" cy="4530197"/>
          </a:xfrm>
        </p:spPr>
        <p:txBody>
          <a:bodyPr>
            <a:normAutofit/>
          </a:bodyPr>
          <a:lstStyle/>
          <a:p>
            <a:pPr marL="0" indent="0" algn="just">
              <a:lnSpc>
                <a:spcPct val="100000"/>
              </a:lnSpc>
              <a:buNone/>
            </a:pPr>
            <a:r>
              <a:rPr lang="ru-RU" dirty="0">
                <a:latin typeface="Times New Roman" panose="02020603050405020304" pitchFamily="18" charset="0"/>
                <a:cs typeface="Times New Roman" panose="02020603050405020304" pitchFamily="18" charset="0"/>
              </a:rPr>
              <a:t>На пороге тысячелетий наступает момент, когда </a:t>
            </a:r>
          </a:p>
          <a:p>
            <a:pPr marL="0" indent="0" algn="just">
              <a:lnSpc>
                <a:spcPct val="100000"/>
              </a:lnSpc>
              <a:buNone/>
            </a:pPr>
            <a:r>
              <a:rPr lang="ru-RU" dirty="0">
                <a:latin typeface="Times New Roman" panose="02020603050405020304" pitchFamily="18" charset="0"/>
                <a:cs typeface="Times New Roman" panose="02020603050405020304" pitchFamily="18" charset="0"/>
              </a:rPr>
              <a:t>Мы за все бываем в ответе, перелистывая года, </a:t>
            </a:r>
          </a:p>
          <a:p>
            <a:pPr marL="0" indent="0" algn="just">
              <a:lnSpc>
                <a:spcPct val="100000"/>
              </a:lnSpc>
              <a:buNone/>
            </a:pPr>
            <a:r>
              <a:rPr lang="ru-RU" dirty="0">
                <a:latin typeface="Times New Roman" panose="02020603050405020304" pitchFamily="18" charset="0"/>
                <a:cs typeface="Times New Roman" panose="02020603050405020304" pitchFamily="18" charset="0"/>
              </a:rPr>
              <a:t>Человек, покоривший небо, чудо техники изобретая, </a:t>
            </a:r>
          </a:p>
          <a:p>
            <a:pPr marL="0" indent="0" algn="just">
              <a:lnSpc>
                <a:spcPct val="100000"/>
              </a:lnSpc>
              <a:buNone/>
            </a:pPr>
            <a:r>
              <a:rPr lang="ru-RU" dirty="0">
                <a:latin typeface="Times New Roman" panose="02020603050405020304" pitchFamily="18" charset="0"/>
                <a:cs typeface="Times New Roman" panose="02020603050405020304" pitchFamily="18" charset="0"/>
              </a:rPr>
              <a:t>Приобщаясь к дурным привычкам </a:t>
            </a:r>
            <a:r>
              <a:rPr lang="ru-RU" b="1" dirty="0">
                <a:latin typeface="Times New Roman" panose="02020603050405020304" pitchFamily="18" charset="0"/>
                <a:cs typeface="Times New Roman" panose="02020603050405020304" pitchFamily="18" charset="0"/>
              </a:rPr>
              <a:t>о здоровье своем забывает.</a:t>
            </a:r>
          </a:p>
          <a:p>
            <a:pPr marL="0" indent="0" algn="just">
              <a:lnSpc>
                <a:spcPct val="100000"/>
              </a:lnSpc>
              <a:buNone/>
            </a:pPr>
            <a:endParaRPr lang="ru-RU" dirty="0">
              <a:latin typeface="Times New Roman" panose="02020603050405020304" pitchFamily="18" charset="0"/>
              <a:cs typeface="Times New Roman" panose="02020603050405020304" pitchFamily="18" charset="0"/>
            </a:endParaRPr>
          </a:p>
          <a:p>
            <a:pPr marL="0" indent="0" algn="just">
              <a:lnSpc>
                <a:spcPct val="100000"/>
              </a:lnSpc>
              <a:buNone/>
            </a:pPr>
            <a:endParaRPr lang="ru-RU" dirty="0">
              <a:latin typeface="Times New Roman" panose="02020603050405020304" pitchFamily="18" charset="0"/>
              <a:cs typeface="Times New Roman" panose="02020603050405020304" pitchFamily="18" charset="0"/>
            </a:endParaRPr>
          </a:p>
          <a:p>
            <a:pPr marL="0" indent="0" algn="just">
              <a:lnSpc>
                <a:spcPct val="100000"/>
              </a:lnSpc>
              <a:buNone/>
            </a:pPr>
            <a:r>
              <a:rPr lang="ru-RU" sz="4000" b="1" dirty="0">
                <a:solidFill>
                  <a:srgbClr val="FF0000"/>
                </a:solidFill>
                <a:latin typeface="Times New Roman" panose="02020603050405020304" pitchFamily="18" charset="0"/>
                <a:cs typeface="Times New Roman" panose="02020603050405020304" pitchFamily="18" charset="0"/>
              </a:rPr>
              <a:t>Берегите себя и своих близких!</a:t>
            </a:r>
          </a:p>
          <a:p>
            <a:pPr marL="0" indent="0">
              <a:buNone/>
            </a:pPr>
            <a:endParaRPr lang="ru-RU" dirty="0"/>
          </a:p>
        </p:txBody>
      </p:sp>
      <p:pic>
        <p:nvPicPr>
          <p:cNvPr id="5" name="Рисунок 4">
            <a:extLst>
              <a:ext uri="{FF2B5EF4-FFF2-40B4-BE49-F238E27FC236}">
                <a16:creationId xmlns:a16="http://schemas.microsoft.com/office/drawing/2014/main" xmlns="" id="{B00DB5DD-131A-4FDF-8390-41942DCABCE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34988" y="3410286"/>
            <a:ext cx="5000547" cy="3324334"/>
          </a:xfrm>
          <a:prstGeom prst="rect">
            <a:avLst/>
          </a:prstGeom>
          <a:ln>
            <a:noFill/>
          </a:ln>
          <a:effectLst>
            <a:softEdge rad="112500"/>
          </a:effectLst>
        </p:spPr>
      </p:pic>
    </p:spTree>
    <p:extLst>
      <p:ext uri="{BB962C8B-B14F-4D97-AF65-F5344CB8AC3E}">
        <p14:creationId xmlns:p14="http://schemas.microsoft.com/office/powerpoint/2010/main" xmlns="" val="12583673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7F7543F-6505-445D-9A4F-3111E13B97C4}"/>
              </a:ext>
            </a:extLst>
          </p:cNvPr>
          <p:cNvSpPr>
            <a:spLocks noGrp="1"/>
          </p:cNvSpPr>
          <p:nvPr>
            <p:ph idx="1"/>
          </p:nvPr>
        </p:nvSpPr>
        <p:spPr>
          <a:xfrm>
            <a:off x="0" y="0"/>
            <a:ext cx="12192000" cy="6858000"/>
          </a:xfrm>
        </p:spPr>
        <p:txBody>
          <a:bodyPr/>
          <a:lstStyle/>
          <a:p>
            <a:pPr marL="0" indent="0" algn="just">
              <a:lnSpc>
                <a:spcPct val="100000"/>
              </a:lnSpc>
              <a:buNone/>
            </a:pPr>
            <a:r>
              <a:rPr lang="ru-RU"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СПИД характеризуют тяжелые, угрожаемые жизни инфекции, которые имеют генерализованную форму и злокачественные новообразования. </a:t>
            </a:r>
          </a:p>
          <a:p>
            <a:pPr marL="0" indent="0" algn="just">
              <a:lnSpc>
                <a:spcPct val="100000"/>
              </a:lnSpc>
              <a:buNone/>
            </a:pPr>
            <a:r>
              <a:rPr lang="ru-RU" sz="3200" dirty="0">
                <a:latin typeface="Times New Roman" panose="02020603050405020304" pitchFamily="18" charset="0"/>
                <a:cs typeface="Times New Roman" panose="02020603050405020304" pitchFamily="18" charset="0"/>
              </a:rPr>
              <a:t>	Имеющиеся поражения органов и систем у больных носят необратимое течение. На фоне нарастающей </a:t>
            </a:r>
            <a:r>
              <a:rPr lang="ru-RU" sz="3200" dirty="0" err="1">
                <a:latin typeface="Times New Roman" panose="02020603050405020304" pitchFamily="18" charset="0"/>
                <a:cs typeface="Times New Roman" panose="02020603050405020304" pitchFamily="18" charset="0"/>
              </a:rPr>
              <a:t>иммуносупрессии</a:t>
            </a:r>
            <a:r>
              <a:rPr lang="ru-RU" sz="3200" dirty="0">
                <a:latin typeface="Times New Roman" panose="02020603050405020304" pitchFamily="18" charset="0"/>
                <a:cs typeface="Times New Roman" panose="02020603050405020304" pitchFamily="18" charset="0"/>
              </a:rPr>
              <a:t> развиваются тяжелые, прогрессирующие болезни, которые не встречаются у человека с нормально функционирующей иммунной системой. Эти болезни Всемирная организация здравоохранения (далее ВОЗ) определила как СПИД-индикаторные. </a:t>
            </a:r>
          </a:p>
        </p:txBody>
      </p:sp>
      <p:pic>
        <p:nvPicPr>
          <p:cNvPr id="5" name="Рисунок 4">
            <a:extLst>
              <a:ext uri="{FF2B5EF4-FFF2-40B4-BE49-F238E27FC236}">
                <a16:creationId xmlns:a16="http://schemas.microsoft.com/office/drawing/2014/main" xmlns="" id="{706CB051-07CE-44E8-93C0-F42F8CA9EC0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71771" y="4601029"/>
            <a:ext cx="3733394" cy="2100033"/>
          </a:xfrm>
          <a:prstGeom prst="rect">
            <a:avLst/>
          </a:prstGeom>
          <a:ln>
            <a:noFill/>
          </a:ln>
          <a:effectLst>
            <a:softEdge rad="112500"/>
          </a:effectLst>
        </p:spPr>
      </p:pic>
    </p:spTree>
    <p:extLst>
      <p:ext uri="{BB962C8B-B14F-4D97-AF65-F5344CB8AC3E}">
        <p14:creationId xmlns:p14="http://schemas.microsoft.com/office/powerpoint/2010/main" xmlns="" val="19190330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508F76-F1C6-4233-8514-CD8D6E348421}"/>
              </a:ext>
            </a:extLst>
          </p:cNvPr>
          <p:cNvSpPr>
            <a:spLocks noGrp="1"/>
          </p:cNvSpPr>
          <p:nvPr>
            <p:ph type="title"/>
          </p:nvPr>
        </p:nvSpPr>
        <p:spPr>
          <a:xfrm>
            <a:off x="0" y="-14516"/>
            <a:ext cx="12192000" cy="1470706"/>
          </a:xfrm>
        </p:spPr>
        <p:txBody>
          <a:bodyPr>
            <a:normAutofit/>
          </a:bodyPr>
          <a:lstStyle/>
          <a:p>
            <a:pPr algn="ctr"/>
            <a:r>
              <a:rPr lang="ru-RU" sz="4200" b="1" dirty="0">
                <a:solidFill>
                  <a:srgbClr val="FF0000"/>
                </a:solidFill>
                <a:latin typeface="Times New Roman" panose="02020603050405020304" pitchFamily="18" charset="0"/>
                <a:cs typeface="Times New Roman" panose="02020603050405020304" pitchFamily="18" charset="0"/>
              </a:rPr>
              <a:t>Контингенты, наиболее подверженные риску заражения</a:t>
            </a:r>
          </a:p>
        </p:txBody>
      </p:sp>
      <p:sp>
        <p:nvSpPr>
          <p:cNvPr id="3" name="Объект 2">
            <a:extLst>
              <a:ext uri="{FF2B5EF4-FFF2-40B4-BE49-F238E27FC236}">
                <a16:creationId xmlns:a16="http://schemas.microsoft.com/office/drawing/2014/main" xmlns="" id="{EF9D4104-CB79-4D00-A115-80B09522F6C9}"/>
              </a:ext>
            </a:extLst>
          </p:cNvPr>
          <p:cNvSpPr>
            <a:spLocks noGrp="1"/>
          </p:cNvSpPr>
          <p:nvPr>
            <p:ph idx="1"/>
          </p:nvPr>
        </p:nvSpPr>
        <p:spPr>
          <a:xfrm>
            <a:off x="0" y="1293996"/>
            <a:ext cx="12192000" cy="5426113"/>
          </a:xfrm>
        </p:spPr>
        <p:txBody>
          <a:bodyPr/>
          <a:lstStyle/>
          <a:p>
            <a:pPr marL="0" indent="0">
              <a:buNone/>
            </a:pPr>
            <a:r>
              <a:rPr lang="ru-RU" dirty="0"/>
              <a:t>	</a:t>
            </a:r>
            <a:r>
              <a:rPr lang="ru-RU" sz="3000" dirty="0">
                <a:latin typeface="Times New Roman" panose="02020603050405020304" pitchFamily="18" charset="0"/>
                <a:cs typeface="Times New Roman" panose="02020603050405020304" pitchFamily="18" charset="0"/>
              </a:rPr>
              <a:t>К основной группе риска по СПИДу относятся лица нетрадиционной сексуальной ориентации, инъекционные наркоманы, люди, ведущие асоциальный образ жизни, больные гемофилией и лица, проживающие на территории, </a:t>
            </a:r>
            <a:r>
              <a:rPr lang="ru-RU" sz="3000" dirty="0" err="1">
                <a:latin typeface="Times New Roman" panose="02020603050405020304" pitchFamily="18" charset="0"/>
                <a:cs typeface="Times New Roman" panose="02020603050405020304" pitchFamily="18" charset="0"/>
              </a:rPr>
              <a:t>эпидемиологически</a:t>
            </a:r>
            <a:r>
              <a:rPr lang="ru-RU" sz="3000" dirty="0">
                <a:latin typeface="Times New Roman" panose="02020603050405020304" pitchFamily="18" charset="0"/>
                <a:cs typeface="Times New Roman" panose="02020603050405020304" pitchFamily="18" charset="0"/>
              </a:rPr>
              <a:t> неблагоприятной по ВИЧ-инфекции. 	Полностью исключить вероятность заражения любого человека невозможно. Никто не застрахован от инфицирования. </a:t>
            </a:r>
            <a:r>
              <a:rPr lang="ru-RU" sz="3000" b="1" dirty="0">
                <a:latin typeface="Times New Roman" panose="02020603050405020304" pitchFamily="18" charset="0"/>
                <a:cs typeface="Times New Roman" panose="02020603050405020304" pitchFamily="18" charset="0"/>
              </a:rPr>
              <a:t>Вирус не выбирает. </a:t>
            </a:r>
          </a:p>
        </p:txBody>
      </p:sp>
      <p:pic>
        <p:nvPicPr>
          <p:cNvPr id="13" name="Рисунок 12">
            <a:extLst>
              <a:ext uri="{FF2B5EF4-FFF2-40B4-BE49-F238E27FC236}">
                <a16:creationId xmlns:a16="http://schemas.microsoft.com/office/drawing/2014/main" xmlns="" id="{2CC27524-A810-4085-8C96-C9272504FE58}"/>
              </a:ext>
            </a:extLst>
          </p:cNvPr>
          <p:cNvPicPr>
            <a:picLocks noChangeAspect="1"/>
          </p:cNvPicPr>
          <p:nvPr/>
        </p:nvPicPr>
        <p:blipFill>
          <a:blip r:embed="rId2">
            <a:extLst>
              <a:ext uri="{BEBA8EAE-BF5A-486C-A8C5-ECC9F3942E4B}">
                <a14:imgProps xmlns:a14="http://schemas.microsoft.com/office/drawing/2010/main" xmlns="">
                  <a14:imgLayer r:embed="rId3">
                    <a14:imgEffect>
                      <a14:colorTemperature colorTemp="7200"/>
                    </a14:imgEffect>
                  </a14:imgLayer>
                </a14:imgProps>
              </a:ext>
              <a:ext uri="{28A0092B-C50C-407E-A947-70E740481C1C}">
                <a14:useLocalDpi xmlns:a14="http://schemas.microsoft.com/office/drawing/2010/main" xmlns="" val="0"/>
              </a:ext>
            </a:extLst>
          </a:blip>
          <a:stretch>
            <a:fillRect/>
          </a:stretch>
        </p:blipFill>
        <p:spPr>
          <a:xfrm>
            <a:off x="2334535" y="3984241"/>
            <a:ext cx="4182382" cy="2783684"/>
          </a:xfrm>
          <a:prstGeom prst="rect">
            <a:avLst/>
          </a:prstGeom>
          <a:ln>
            <a:noFill/>
          </a:ln>
          <a:effectLst>
            <a:softEdge rad="112500"/>
          </a:effectLst>
        </p:spPr>
      </p:pic>
      <p:pic>
        <p:nvPicPr>
          <p:cNvPr id="5" name="Рисунок 4">
            <a:extLst>
              <a:ext uri="{FF2B5EF4-FFF2-40B4-BE49-F238E27FC236}">
                <a16:creationId xmlns:a16="http://schemas.microsoft.com/office/drawing/2014/main" xmlns="" id="{88498C58-5948-4D90-9CD8-BAE8C69C725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73" y="4021396"/>
            <a:ext cx="5602511" cy="2698713"/>
          </a:xfrm>
          <a:prstGeom prst="rect">
            <a:avLst/>
          </a:prstGeom>
          <a:ln>
            <a:noFill/>
          </a:ln>
          <a:effectLst>
            <a:softEdge rad="112500"/>
          </a:effectLst>
        </p:spPr>
      </p:pic>
    </p:spTree>
    <p:extLst>
      <p:ext uri="{BB962C8B-B14F-4D97-AF65-F5344CB8AC3E}">
        <p14:creationId xmlns:p14="http://schemas.microsoft.com/office/powerpoint/2010/main" xmlns="" val="12986514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E398CB-03C6-4C63-B0ED-8D7D0F9A8AA5}"/>
              </a:ext>
            </a:extLst>
          </p:cNvPr>
          <p:cNvSpPr>
            <a:spLocks noGrp="1"/>
          </p:cNvSpPr>
          <p:nvPr>
            <p:ph type="title"/>
          </p:nvPr>
        </p:nvSpPr>
        <p:spPr>
          <a:xfrm>
            <a:off x="1" y="-7255"/>
            <a:ext cx="12192000" cy="998993"/>
          </a:xfrm>
        </p:spPr>
        <p:txBody>
          <a:bodyPr>
            <a:normAutofit/>
          </a:bodyPr>
          <a:lstStyle/>
          <a:p>
            <a:pPr algn="ctr"/>
            <a:r>
              <a:rPr lang="ru-RU" b="1" dirty="0">
                <a:solidFill>
                  <a:srgbClr val="FF0000"/>
                </a:solidFill>
                <a:latin typeface="Times New Roman" panose="02020603050405020304" pitchFamily="18" charset="0"/>
                <a:cs typeface="Times New Roman" panose="02020603050405020304" pitchFamily="18" charset="0"/>
              </a:rPr>
              <a:t>Патогенез ВИЧ-инфекции</a:t>
            </a:r>
          </a:p>
        </p:txBody>
      </p:sp>
      <p:sp>
        <p:nvSpPr>
          <p:cNvPr id="3" name="Объект 2">
            <a:extLst>
              <a:ext uri="{FF2B5EF4-FFF2-40B4-BE49-F238E27FC236}">
                <a16:creationId xmlns:a16="http://schemas.microsoft.com/office/drawing/2014/main" xmlns="" id="{736142DB-CB4D-4924-B249-94F2D53D6EFF}"/>
              </a:ext>
            </a:extLst>
          </p:cNvPr>
          <p:cNvSpPr>
            <a:spLocks noGrp="1"/>
          </p:cNvSpPr>
          <p:nvPr>
            <p:ph idx="1"/>
          </p:nvPr>
        </p:nvSpPr>
        <p:spPr>
          <a:xfrm>
            <a:off x="0" y="827313"/>
            <a:ext cx="12191999" cy="5733143"/>
          </a:xfrm>
        </p:spPr>
        <p:txBody>
          <a:bodyPr>
            <a:normAutofit fontScale="92500" lnSpcReduction="20000"/>
          </a:bodyPr>
          <a:lstStyle/>
          <a:p>
            <a:pPr marL="0" indent="0" algn="just">
              <a:lnSpc>
                <a:spcPct val="100000"/>
              </a:lnSpc>
              <a:buNone/>
            </a:pPr>
            <a:r>
              <a:rPr lang="ru-RU"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Проникновение ВИЧ в клетки-мишени организма человека осуществляется с помощью поверхностных рецепторов, которые взаимодополняют клетки хозяина (на поверхности эти клетки имеют белки-рецепторы СД-4). Клетки, которые поражаются вирусом:</a:t>
            </a:r>
          </a:p>
          <a:p>
            <a:pPr marL="514350" indent="-514350" algn="just">
              <a:lnSpc>
                <a:spcPct val="100000"/>
              </a:lnSpc>
              <a:buFont typeface="+mj-lt"/>
              <a:buAutoNum type="arabicPeriod"/>
            </a:pPr>
            <a:r>
              <a:rPr lang="ru-RU" sz="3200" dirty="0">
                <a:latin typeface="Times New Roman" panose="02020603050405020304" pitchFamily="18" charset="0"/>
                <a:cs typeface="Times New Roman" panose="02020603050405020304" pitchFamily="18" charset="0"/>
              </a:rPr>
              <a:t>Т – лимфоциты;</a:t>
            </a:r>
          </a:p>
          <a:p>
            <a:pPr marL="514350" indent="-514350" algn="just">
              <a:lnSpc>
                <a:spcPct val="100000"/>
              </a:lnSpc>
              <a:buFont typeface="+mj-lt"/>
              <a:buAutoNum type="arabicPeriod"/>
            </a:pPr>
            <a:r>
              <a:rPr lang="ru-RU" sz="3200" dirty="0">
                <a:latin typeface="Times New Roman" panose="02020603050405020304" pitchFamily="18" charset="0"/>
                <a:cs typeface="Times New Roman" panose="02020603050405020304" pitchFamily="18" charset="0"/>
              </a:rPr>
              <a:t>дендритные клетки;</a:t>
            </a:r>
          </a:p>
          <a:p>
            <a:pPr marL="514350" indent="-514350" algn="just">
              <a:lnSpc>
                <a:spcPct val="100000"/>
              </a:lnSpc>
              <a:buFont typeface="+mj-lt"/>
              <a:buAutoNum type="arabicPeriod"/>
            </a:pPr>
            <a:r>
              <a:rPr lang="ru-RU" sz="3200" dirty="0">
                <a:latin typeface="Times New Roman" panose="02020603050405020304" pitchFamily="18" charset="0"/>
                <a:cs typeface="Times New Roman" panose="02020603050405020304" pitchFamily="18" charset="0"/>
              </a:rPr>
              <a:t>моноциты/макрофаги;</a:t>
            </a:r>
          </a:p>
          <a:p>
            <a:pPr marL="514350" indent="-514350" algn="just">
              <a:lnSpc>
                <a:spcPct val="100000"/>
              </a:lnSpc>
              <a:buFont typeface="+mj-lt"/>
              <a:buAutoNum type="arabicPeriod"/>
            </a:pPr>
            <a:r>
              <a:rPr lang="ru-RU" sz="3200" dirty="0">
                <a:latin typeface="Times New Roman" panose="02020603050405020304" pitchFamily="18" charset="0"/>
                <a:cs typeface="Times New Roman" panose="02020603050405020304" pitchFamily="18" charset="0"/>
              </a:rPr>
              <a:t>Клетки ЦНС: нейроны, </a:t>
            </a:r>
            <a:r>
              <a:rPr lang="ru-RU" sz="3200" dirty="0" err="1">
                <a:latin typeface="Times New Roman" panose="02020603050405020304" pitchFamily="18" charset="0"/>
                <a:cs typeface="Times New Roman" panose="02020603050405020304" pitchFamily="18" charset="0"/>
              </a:rPr>
              <a:t>микроглия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астроциты</a:t>
            </a:r>
            <a:r>
              <a:rPr lang="ru-RU" sz="3200" dirty="0">
                <a:latin typeface="Times New Roman" panose="02020603050405020304" pitchFamily="18" charset="0"/>
                <a:cs typeface="Times New Roman" panose="02020603050405020304" pitchFamily="18" charset="0"/>
              </a:rPr>
              <a:t>;</a:t>
            </a:r>
          </a:p>
          <a:p>
            <a:pPr marL="514350" indent="-514350" algn="just">
              <a:lnSpc>
                <a:spcPct val="100000"/>
              </a:lnSpc>
              <a:buFont typeface="+mj-lt"/>
              <a:buAutoNum type="arabicPeriod"/>
            </a:pPr>
            <a:r>
              <a:rPr lang="ru-RU" sz="3200" dirty="0">
                <a:latin typeface="Times New Roman" panose="02020603050405020304" pitchFamily="18" charset="0"/>
                <a:cs typeface="Times New Roman" panose="02020603050405020304" pitchFamily="18" charset="0"/>
              </a:rPr>
              <a:t>клетки кишечника;</a:t>
            </a:r>
          </a:p>
          <a:p>
            <a:pPr marL="514350" indent="-514350" algn="just">
              <a:lnSpc>
                <a:spcPct val="100000"/>
              </a:lnSpc>
              <a:buFont typeface="+mj-lt"/>
              <a:buAutoNum type="arabicPeriod"/>
            </a:pPr>
            <a:r>
              <a:rPr lang="ru-RU" sz="3200" dirty="0">
                <a:latin typeface="Times New Roman" panose="02020603050405020304" pitchFamily="18" charset="0"/>
                <a:cs typeface="Times New Roman" panose="02020603050405020304" pitchFamily="18" charset="0"/>
              </a:rPr>
              <a:t>мегакариоциты;</a:t>
            </a:r>
          </a:p>
          <a:p>
            <a:pPr marL="514350" indent="-514350" algn="just">
              <a:lnSpc>
                <a:spcPct val="100000"/>
              </a:lnSpc>
              <a:buFont typeface="+mj-lt"/>
              <a:buAutoNum type="arabicPeriod"/>
            </a:pPr>
            <a:r>
              <a:rPr lang="ru-RU" sz="3200" dirty="0">
                <a:latin typeface="Times New Roman" panose="02020603050405020304" pitchFamily="18" charset="0"/>
                <a:cs typeface="Times New Roman" panose="02020603050405020304" pitchFamily="18" charset="0"/>
              </a:rPr>
              <a:t>клетки тимуса;</a:t>
            </a:r>
          </a:p>
          <a:p>
            <a:pPr marL="514350" indent="-514350" algn="just">
              <a:lnSpc>
                <a:spcPct val="100000"/>
              </a:lnSpc>
              <a:buFont typeface="+mj-lt"/>
              <a:buAutoNum type="arabicPeriod"/>
            </a:pPr>
            <a:r>
              <a:rPr lang="ru-RU" sz="3200" dirty="0">
                <a:latin typeface="Times New Roman" panose="02020603050405020304" pitchFamily="18" charset="0"/>
                <a:cs typeface="Times New Roman" panose="02020603050405020304" pitchFamily="18" charset="0"/>
              </a:rPr>
              <a:t>эозинофилы.</a:t>
            </a:r>
          </a:p>
        </p:txBody>
      </p:sp>
    </p:spTree>
    <p:extLst>
      <p:ext uri="{BB962C8B-B14F-4D97-AF65-F5344CB8AC3E}">
        <p14:creationId xmlns:p14="http://schemas.microsoft.com/office/powerpoint/2010/main" xmlns="" val="267796331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E49D768-A1E3-4A1C-AD86-3BC8B9528D2C}"/>
              </a:ext>
            </a:extLst>
          </p:cNvPr>
          <p:cNvSpPr>
            <a:spLocks noGrp="1"/>
          </p:cNvSpPr>
          <p:nvPr>
            <p:ph idx="1"/>
          </p:nvPr>
        </p:nvSpPr>
        <p:spPr>
          <a:xfrm>
            <a:off x="0" y="0"/>
            <a:ext cx="12192000" cy="5518605"/>
          </a:xfrm>
        </p:spPr>
        <p:txBody>
          <a:bodyPr>
            <a:normAutofit fontScale="92500"/>
          </a:bodyPr>
          <a:lstStyle/>
          <a:p>
            <a:pPr marL="0" indent="0" algn="just">
              <a:lnSpc>
                <a:spcPct val="100000"/>
              </a:lnSpc>
              <a:buNone/>
            </a:pPr>
            <a:r>
              <a:rPr lang="ru-RU" dirty="0"/>
              <a:t>	</a:t>
            </a:r>
            <a:r>
              <a:rPr lang="ru-RU" dirty="0">
                <a:latin typeface="Times New Roman" panose="02020603050405020304" pitchFamily="18" charset="0"/>
                <a:cs typeface="Times New Roman" panose="02020603050405020304" pitchFamily="18" charset="0"/>
              </a:rPr>
              <a:t>Специфически адсорбируясь на поверхности клеток хозяина, ВИЧ сливается с их мембраной, освобождается от оболочки и проникает внутрь, где освобождается вирусный генетический материал (РНК). С помощью особого фермента (обратной транскриптазы) РНК «переписывается» в ДНК, после чего с помощью еще одного фермента (</a:t>
            </a:r>
            <a:r>
              <a:rPr lang="ru-RU" dirty="0" err="1">
                <a:latin typeface="Times New Roman" panose="02020603050405020304" pitchFamily="18" charset="0"/>
                <a:cs typeface="Times New Roman" panose="02020603050405020304" pitchFamily="18" charset="0"/>
              </a:rPr>
              <a:t>интегразы</a:t>
            </a:r>
            <a:r>
              <a:rPr lang="ru-RU" dirty="0">
                <a:latin typeface="Times New Roman" panose="02020603050405020304" pitchFamily="18" charset="0"/>
                <a:cs typeface="Times New Roman" panose="02020603050405020304" pitchFamily="18" charset="0"/>
              </a:rPr>
              <a:t>) вирусная ДНК «встраивается» в ДНК клеточного генома хозяина. В этом и заключается проблема, т.к. после слияния вирусной и клеточной ДНК вирусный геном превращается в часть наследственного вещества хозяина и называется уже </a:t>
            </a:r>
            <a:r>
              <a:rPr lang="ru-RU" dirty="0" err="1">
                <a:latin typeface="Times New Roman" panose="02020603050405020304" pitchFamily="18" charset="0"/>
                <a:cs typeface="Times New Roman" panose="02020603050405020304" pitchFamily="18" charset="0"/>
              </a:rPr>
              <a:t>провирус</a:t>
            </a:r>
            <a:r>
              <a:rPr lang="ru-RU" dirty="0">
                <a:latin typeface="Times New Roman" panose="02020603050405020304" pitchFamily="18" charset="0"/>
                <a:cs typeface="Times New Roman" panose="02020603050405020304" pitchFamily="18" charset="0"/>
              </a:rPr>
              <a:t>. В дальнейшем происходит репликация вируса, его транспорт в цитоплазму, сборка вирусных частиц и затем уже вирион отпочковывается от клетки. Особенностью является то, что у вируса происходит постоянные мутации, благодаря которым он становится неуязвимым. </a:t>
            </a:r>
          </a:p>
          <a:p>
            <a:pPr marL="0" indent="0" algn="just">
              <a:lnSpc>
                <a:spcPct val="100000"/>
              </a:lnSpc>
              <a:buNone/>
            </a:pPr>
            <a:r>
              <a:rPr lang="ru-RU" dirty="0">
                <a:latin typeface="Times New Roman" panose="02020603050405020304" pitchFamily="18" charset="0"/>
                <a:cs typeface="Times New Roman" panose="02020603050405020304" pitchFamily="18" charset="0"/>
              </a:rPr>
              <a:t>	В организме хозяина формируется вирусная инфекция, развивающаяся в дальнейшем по типу медленной инфекции.</a:t>
            </a:r>
          </a:p>
        </p:txBody>
      </p:sp>
      <p:pic>
        <p:nvPicPr>
          <p:cNvPr id="5" name="Рисунок 4">
            <a:extLst>
              <a:ext uri="{FF2B5EF4-FFF2-40B4-BE49-F238E27FC236}">
                <a16:creationId xmlns:a16="http://schemas.microsoft.com/office/drawing/2014/main" xmlns="" id="{ADC0A341-432E-4CDB-AB0A-7D5BFE67DED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81610" y="4979850"/>
            <a:ext cx="3186390" cy="1794241"/>
          </a:xfrm>
          <a:prstGeom prst="rect">
            <a:avLst/>
          </a:prstGeom>
          <a:ln>
            <a:noFill/>
          </a:ln>
          <a:effectLst>
            <a:softEdge rad="112500"/>
          </a:effectLst>
        </p:spPr>
      </p:pic>
    </p:spTree>
    <p:extLst>
      <p:ext uri="{BB962C8B-B14F-4D97-AF65-F5344CB8AC3E}">
        <p14:creationId xmlns:p14="http://schemas.microsoft.com/office/powerpoint/2010/main" xmlns="" val="155652214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628</Words>
  <Application>Microsoft Office PowerPoint</Application>
  <PresentationFormat>Произвольный</PresentationFormat>
  <Paragraphs>186</Paragraphs>
  <Slides>52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СПИД – ЧУМА XXI ВЕКА</vt:lpstr>
      <vt:lpstr>Введение</vt:lpstr>
      <vt:lpstr>План:</vt:lpstr>
      <vt:lpstr>Слайд 4</vt:lpstr>
      <vt:lpstr>Общие понятия</vt:lpstr>
      <vt:lpstr>Слайд 6</vt:lpstr>
      <vt:lpstr>Контингенты, наиболее подверженные риску заражения</vt:lpstr>
      <vt:lpstr>Патогенез ВИЧ-инфекции</vt:lpstr>
      <vt:lpstr>Слайд 9</vt:lpstr>
      <vt:lpstr>Слайд 10</vt:lpstr>
      <vt:lpstr>Слайд 11</vt:lpstr>
      <vt:lpstr>Механизмы передачи:</vt:lpstr>
      <vt:lpstr>Слайд 13</vt:lpstr>
      <vt:lpstr>Гипотезы происхождения ВИЧ/СПИД</vt:lpstr>
      <vt:lpstr>Слайд 15</vt:lpstr>
      <vt:lpstr>Слайд 16</vt:lpstr>
      <vt:lpstr>Слайд 17</vt:lpstr>
      <vt:lpstr>Периоды ВИЧ-инфекции:</vt:lpstr>
      <vt:lpstr>Клиника у женщин</vt:lpstr>
      <vt:lpstr>Слайд 20</vt:lpstr>
      <vt:lpstr>Клиника у мужчин</vt:lpstr>
      <vt:lpstr>Слайд 22</vt:lpstr>
      <vt:lpstr>Оппортунистичекие инфекции</vt:lpstr>
      <vt:lpstr>Слайд 24</vt:lpstr>
      <vt:lpstr>Слайд 25</vt:lpstr>
      <vt:lpstr>Тесты на ВИЧ/СПИД</vt:lpstr>
      <vt:lpstr>Слайд 27</vt:lpstr>
      <vt:lpstr>Слайд 28</vt:lpstr>
      <vt:lpstr>Слайд 29</vt:lpstr>
      <vt:lpstr>Слайд 30</vt:lpstr>
      <vt:lpstr>Домашнее тестирование</vt:lpstr>
      <vt:lpstr>Слайд 32</vt:lpstr>
      <vt:lpstr>Где взять экспресс тест?</vt:lpstr>
      <vt:lpstr>Слайд 34</vt:lpstr>
      <vt:lpstr>Эпидситуация по ВИЧ-инфекции в Республике Беларусь на 1 марта 2017 года</vt:lpstr>
      <vt:lpstr>Слайд 36</vt:lpstr>
      <vt:lpstr>Эпидситуация по ВИЧ-инфекции в Республике Беларусь на 1 марта 2018 года</vt:lpstr>
      <vt:lpstr>Слайд 38</vt:lpstr>
      <vt:lpstr>Волнующие вопросы</vt:lpstr>
      <vt:lpstr>Слайд 40</vt:lpstr>
      <vt:lpstr>Слайд 41</vt:lpstr>
      <vt:lpstr>Слайд 42</vt:lpstr>
      <vt:lpstr>Слайд 43</vt:lpstr>
      <vt:lpstr>Слайд 44</vt:lpstr>
      <vt:lpstr>Знаменитости, умершие от СПИД</vt:lpstr>
      <vt:lpstr>Слайд 46</vt:lpstr>
      <vt:lpstr>Слайд 47</vt:lpstr>
      <vt:lpstr>Основные направления профилактики  ВИЧ-инфекции: </vt:lpstr>
      <vt:lpstr>Красная ленточка </vt:lpstr>
      <vt:lpstr>День памяти жертв СПИДа </vt:lpstr>
      <vt:lpstr>Литература:</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СПИД – ЧУМА XXI ВЕКА</dc:title>
  <dc:creator>user</dc:creator>
  <cp:lastModifiedBy>Солнышко</cp:lastModifiedBy>
  <cp:revision>79</cp:revision>
  <dcterms:created xsi:type="dcterms:W3CDTF">2018-05-13T17:24:15Z</dcterms:created>
  <dcterms:modified xsi:type="dcterms:W3CDTF">2018-08-23T09:29:47Z</dcterms:modified>
</cp:coreProperties>
</file>