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9" r:id="rId4"/>
    <p:sldId id="257" r:id="rId5"/>
    <p:sldId id="268" r:id="rId6"/>
    <p:sldId id="267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ED2CE9-2BF3-46E1-85D7-F23F6952160F}">
          <p14:sldIdLst>
            <p14:sldId id="256"/>
            <p14:sldId id="261"/>
            <p14:sldId id="269"/>
            <p14:sldId id="257"/>
            <p14:sldId id="268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4660"/>
  </p:normalViewPr>
  <p:slideViewPr>
    <p:cSldViewPr>
      <p:cViewPr varScale="1">
        <p:scale>
          <a:sx n="76" d="100"/>
          <a:sy n="76" d="100"/>
        </p:scale>
        <p:origin x="10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D%D0%B0%D1%81%D1%82%D0%BE%D0%BB%D1%8C%D0%BD%D0%B0%D1%8F_%D0%B8%D0%B3%D1%80%D0%B0" TargetMode="External"/><Relationship Id="rId13" Type="http://schemas.openxmlformats.org/officeDocument/2006/relationships/image" Target="../media/image5.jpg"/><Relationship Id="rId3" Type="http://schemas.openxmlformats.org/officeDocument/2006/relationships/audio" Target="../media/audio1.wav"/><Relationship Id="rId7" Type="http://schemas.openxmlformats.org/officeDocument/2006/relationships/hyperlink" Target="https://ru.wikipedia.org/wiki/%D0%A8%D0%B0%D1%85%D0%BC%D0%B0%D1%82%D1%8B#cite_note-4" TargetMode="External"/><Relationship Id="rId12" Type="http://schemas.openxmlformats.org/officeDocument/2006/relationships/hyperlink" Target="https://ru.wikipedia.org/wiki/%D0%A1%D0%BF%D0%BE%D1%80%D1%8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ru.wikipedia.org/wiki/%D0%A8%D0%B0%D1%85_(%D1%82%D0%B8%D1%82%D1%83%D0%BB)" TargetMode="External"/><Relationship Id="rId11" Type="http://schemas.openxmlformats.org/officeDocument/2006/relationships/hyperlink" Target="https://ru.wikipedia.org/wiki/%D0%9D%D0%B0%D1%83%D0%BA%D0%B0" TargetMode="External"/><Relationship Id="rId5" Type="http://schemas.openxmlformats.org/officeDocument/2006/relationships/hyperlink" Target="https://ru.wikipedia.org/wiki/%D0%9F%D0%B5%D1%80%D1%81%D0%B8%D0%B4%D1%81%D0%BA%D0%B8%D0%B9_%D1%8F%D0%B7%D1%8B%D0%BA" TargetMode="External"/><Relationship Id="rId10" Type="http://schemas.openxmlformats.org/officeDocument/2006/relationships/hyperlink" Target="https://ru.wikipedia.org/wiki/%D0%A8%D0%B0%D1%85%D0%BC%D0%B0%D1%82%D0%BD%D0%B0%D1%8F_%D0%BA%D0%BE%D0%BC%D0%BF%D0%BE%D0%B7%D0%B8%D1%86%D0%B8%D1%8F" TargetMode="External"/><Relationship Id="rId4" Type="http://schemas.openxmlformats.org/officeDocument/2006/relationships/image" Target="../media/image4.jpg"/><Relationship Id="rId9" Type="http://schemas.openxmlformats.org/officeDocument/2006/relationships/hyperlink" Target="https://ru.wikipedia.org/wiki/%D0%98%D1%81%D0%BA%D1%83%D1%81%D1%81%D1%82%D0%B2%D0%BE" TargetMode="External"/><Relationship Id="rId1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8%D1%82%D0%B0%D0%B9" TargetMode="External"/><Relationship Id="rId13" Type="http://schemas.openxmlformats.org/officeDocument/2006/relationships/hyperlink" Target="https://ru.wikipedia.org/wiki/IX_%D0%B2%D0%B5%D0%BA" TargetMode="External"/><Relationship Id="rId18" Type="http://schemas.openxmlformats.org/officeDocument/2006/relationships/hyperlink" Target="https://ru.wikipedia.org/wiki/XIX_%D0%B2%D0%B5%D0%BA" TargetMode="External"/><Relationship Id="rId3" Type="http://schemas.openxmlformats.org/officeDocument/2006/relationships/hyperlink" Target="https://ru.wikipedia.org/wiki/%D0%A7%D0%B0%D1%82%D1%83%D1%80%D0%B0%D0%BD%D0%B3%D0%B0" TargetMode="External"/><Relationship Id="rId21" Type="http://schemas.openxmlformats.org/officeDocument/2006/relationships/hyperlink" Target="https://ru.wikipedia.org/wiki/1924_%D0%B3%D0%BE%D0%B4" TargetMode="External"/><Relationship Id="rId7" Type="http://schemas.openxmlformats.org/officeDocument/2006/relationships/hyperlink" Target="https://ru.wikipedia.org/wiki/%D0%A1%D1%8F%D0%BD%D1%86%D0%B8" TargetMode="External"/><Relationship Id="rId12" Type="http://schemas.openxmlformats.org/officeDocument/2006/relationships/hyperlink" Target="https://ru.wikipedia.org/wiki/%D0%AF%D0%BF%D0%BE%D0%BD%D0%B8%D1%8F" TargetMode="External"/><Relationship Id="rId17" Type="http://schemas.openxmlformats.org/officeDocument/2006/relationships/hyperlink" Target="https://ru.wikipedia.org/wiki/XV_%D0%B2%D0%B5%D0%BA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ru.wikipedia.org/wiki/%D0%90%D1%84%D1%80%D0%B8%D0%BA%D0%B0" TargetMode="External"/><Relationship Id="rId20" Type="http://schemas.openxmlformats.org/officeDocument/2006/relationships/hyperlink" Target="https://ru.wikipedia.org/wiki/%D0%A7%D0%B5%D0%BC%D0%BF%D0%B8%D0%BE%D0%BD_%D0%BC%D0%B8%D1%80%D0%B0_%D0%BF%D0%BE_%D1%88%D0%B0%D1%85%D0%BC%D0%B0%D1%82%D0%B0%D0%BC" TargetMode="External"/><Relationship Id="rId1" Type="http://schemas.openxmlformats.org/officeDocument/2006/relationships/tags" Target="../tags/tag3.xml"/><Relationship Id="rId6" Type="http://schemas.openxmlformats.org/officeDocument/2006/relationships/hyperlink" Target="https://ru.wikipedia.org/wiki/%D0%A8%D0%B0%D1%82%D1%80%D0%B0%D0%BD%D0%B4%D0%B6" TargetMode="External"/><Relationship Id="rId11" Type="http://schemas.openxmlformats.org/officeDocument/2006/relationships/hyperlink" Target="https://ru.wikipedia.org/wiki/%D0%A1%D1%91%D0%B3%D0%B8" TargetMode="External"/><Relationship Id="rId5" Type="http://schemas.openxmlformats.org/officeDocument/2006/relationships/hyperlink" Target="https://ru.wikipedia.org/wiki/VI_%D0%B2%D0%B5%D0%BA" TargetMode="External"/><Relationship Id="rId15" Type="http://schemas.openxmlformats.org/officeDocument/2006/relationships/hyperlink" Target="https://ru.wikipedia.org/wiki/%D0%95%D0%B2%D1%80%D0%BE%D0%BF%D0%B0" TargetMode="External"/><Relationship Id="rId23" Type="http://schemas.openxmlformats.org/officeDocument/2006/relationships/image" Target="../media/image4.jpg"/><Relationship Id="rId10" Type="http://schemas.openxmlformats.org/officeDocument/2006/relationships/hyperlink" Target="https://ru.wikipedia.org/wiki/%D0%A2%D0%B0%D0%B8%D0%BB%D0%B0%D0%BD%D0%B4" TargetMode="External"/><Relationship Id="rId19" Type="http://schemas.openxmlformats.org/officeDocument/2006/relationships/hyperlink" Target="https://ru.wikipedia.org/wiki/1886_%D0%B3%D0%BE%D0%B4" TargetMode="External"/><Relationship Id="rId4" Type="http://schemas.openxmlformats.org/officeDocument/2006/relationships/hyperlink" Target="https://ru.wikipedia.org/wiki/%D0%98%D0%BD%D0%B4%D0%B8%D1%8F" TargetMode="External"/><Relationship Id="rId9" Type="http://schemas.openxmlformats.org/officeDocument/2006/relationships/hyperlink" Target="https://ru.wikipedia.org/wiki/%D0%9C%D0%B0%D0%BA%D1%80%D1%83%D0%BA" TargetMode="External"/><Relationship Id="rId14" Type="http://schemas.openxmlformats.org/officeDocument/2006/relationships/hyperlink" Target="https://ru.wikipedia.org/wiki/X_%D0%B2%D0%B5%D0%BA" TargetMode="External"/><Relationship Id="rId22" Type="http://schemas.openxmlformats.org/officeDocument/2006/relationships/hyperlink" Target="https://ru.wikipedia.org/wiki/%D0%A4%D0%98%D0%94%D0%9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B0%D0%B4%D1%8C%D1%8F_(%D1%88%D0%B0%D1%85%D0%BC%D0%B0%D1%82%D1%8B)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s://ru.wikipedia.org/wiki/%D0%A4%D0%B5%D1%80%D0%B7%D1%8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https://ru.wikipedia.org/wiki/%D0%9A%D0%BE%D1%80%D0%BE%D0%BB%D1%8C_(%D1%88%D0%B0%D1%85%D0%BC%D0%B0%D1%82%D1%8B)" TargetMode="External"/><Relationship Id="rId11" Type="http://schemas.openxmlformats.org/officeDocument/2006/relationships/hyperlink" Target="https://ru.wikipedia.org/wiki/%D0%9F%D0%B5%D1%88%D0%BA%D0%B0" TargetMode="External"/><Relationship Id="rId5" Type="http://schemas.openxmlformats.org/officeDocument/2006/relationships/hyperlink" Target="https://ru.wikipedia.org/wiki/%D0%A8%D0%B0%D1%85%D0%BC%D0%B0%D1%82%D0%BD%D1%8B%D0%B5_%D1%84%D0%B8%D0%B3%D1%83%D1%80%D1%8B" TargetMode="External"/><Relationship Id="rId10" Type="http://schemas.openxmlformats.org/officeDocument/2006/relationships/hyperlink" Target="https://ru.wikipedia.org/wiki/%D0%9A%D0%BE%D0%BD%D1%8C_(%D1%88%D0%B0%D1%85%D0%BC%D0%B0%D1%82%D1%8B)" TargetMode="External"/><Relationship Id="rId4" Type="http://schemas.openxmlformats.org/officeDocument/2006/relationships/hyperlink" Target="https://ru.wikipedia.org/wiki/%D0%9B%D0%B0%D1%82%D1%8B%D0%BD%D1%8C" TargetMode="External"/><Relationship Id="rId9" Type="http://schemas.openxmlformats.org/officeDocument/2006/relationships/hyperlink" Target="https://ru.wikipedia.org/wiki/%D0%A1%D0%BB%D0%BE%D0%BD_(%D1%88%D0%B0%D1%85%D0%BC%D0%B0%D1%82%D1%8B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97128" y="653868"/>
            <a:ext cx="7027872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шахматы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5616" y="5805264"/>
            <a:ext cx="7803620" cy="360040"/>
          </a:xfrm>
          <a:solidFill>
            <a:schemeClr val="accent4">
              <a:lumMod val="20000"/>
              <a:lumOff val="80000"/>
              <a:alpha val="97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Витебский государственный ордена Дружбы народов медицинский университет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16" y="0"/>
            <a:ext cx="1656184" cy="16561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87122"/>
            <a:ext cx="5381550" cy="40373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089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915">
        <p14:flip dir="r"/>
      </p:transition>
    </mc:Choice>
    <mc:Fallback xmlns="">
      <p:transition spd="slow" advTm="59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45117"/>
            <a:ext cx="1602512" cy="160251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59632" y="332656"/>
            <a:ext cx="7795200" cy="15841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Ша́хматы</a:t>
            </a:r>
            <a:r>
              <a:rPr lang="ru-RU" dirty="0"/>
              <a:t> (</a:t>
            </a:r>
            <a:r>
              <a:rPr lang="ru-RU" dirty="0">
                <a:hlinkClick r:id="rId5" tooltip="Персидский язык"/>
              </a:rPr>
              <a:t>перс</a:t>
            </a:r>
            <a:r>
              <a:rPr lang="ru-RU" dirty="0"/>
              <a:t>. </a:t>
            </a:r>
            <a:r>
              <a:rPr lang="ru-RU" i="1" dirty="0"/>
              <a:t>шахмат</a:t>
            </a:r>
            <a:r>
              <a:rPr lang="ru-RU" dirty="0"/>
              <a:t>, буквальный перевод «</a:t>
            </a:r>
            <a:r>
              <a:rPr lang="ru-RU" i="1" dirty="0">
                <a:hlinkClick r:id="rId6" tooltip="Шах (титул)"/>
              </a:rPr>
              <a:t>шах</a:t>
            </a:r>
            <a:r>
              <a:rPr lang="ru-RU" i="1" dirty="0"/>
              <a:t> умер</a:t>
            </a:r>
            <a:r>
              <a:rPr lang="ru-RU" dirty="0"/>
              <a:t>»</a:t>
            </a:r>
            <a:r>
              <a:rPr lang="ru-RU" baseline="30000" dirty="0">
                <a:hlinkClick r:id="rId7"/>
              </a:rPr>
              <a:t>[4]</a:t>
            </a:r>
            <a:r>
              <a:rPr lang="ru-RU" dirty="0"/>
              <a:t>) — </a:t>
            </a:r>
            <a:r>
              <a:rPr lang="ru-RU" dirty="0">
                <a:hlinkClick r:id="rId8" tooltip="Настольная игра"/>
              </a:rPr>
              <a:t>настольная</a:t>
            </a:r>
            <a:r>
              <a:rPr lang="ru-RU" dirty="0"/>
              <a:t> логическая игра со специальными фигурами на 64-клеточной доске для двух соперников, сочетающая в себе элементы </a:t>
            </a:r>
            <a:r>
              <a:rPr lang="ru-RU" dirty="0">
                <a:hlinkClick r:id="rId9" tooltip="Искусство"/>
              </a:rPr>
              <a:t>искусства</a:t>
            </a:r>
            <a:r>
              <a:rPr lang="ru-RU" dirty="0"/>
              <a:t> (в части </a:t>
            </a:r>
            <a:r>
              <a:rPr lang="ru-RU" dirty="0">
                <a:hlinkClick r:id="rId10" tooltip="Шахматная композиция"/>
              </a:rPr>
              <a:t>шахматной композиции</a:t>
            </a:r>
            <a:r>
              <a:rPr lang="ru-RU" dirty="0"/>
              <a:t>), </a:t>
            </a:r>
            <a:r>
              <a:rPr lang="ru-RU" dirty="0">
                <a:hlinkClick r:id="rId11" tooltip="Наука"/>
              </a:rPr>
              <a:t>науки</a:t>
            </a:r>
            <a:r>
              <a:rPr lang="ru-RU" dirty="0"/>
              <a:t> и </a:t>
            </a:r>
            <a:r>
              <a:rPr lang="ru-RU" dirty="0">
                <a:hlinkClick r:id="rId12" tooltip="Спорт"/>
              </a:rPr>
              <a:t>спорта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37" y="2204864"/>
            <a:ext cx="6860390" cy="32381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90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214">
        <p14:gallery dir="l"/>
        <p:sndAc>
          <p:stSnd>
            <p:snd r:embed="rId3" name="laser.wav"/>
          </p:stSnd>
        </p:sndAc>
      </p:transition>
    </mc:Choice>
    <mc:Fallback xmlns="">
      <p:transition spd="slow" advClick="0" advTm="4214">
        <p:fade/>
        <p:sndAc>
          <p:stSnd>
            <p:snd r:embed="rId1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156162" cy="63408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76672"/>
            <a:ext cx="7704856" cy="619268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/>
              <a:t>Считается, что история шахмат насчитывает не менее полутора тысяч лет. Известно множество версий, объясняющих развитие шахмат и их распространение во всём мире — «индийская», «византийская» и др. Согласно наиболее распространённой из них, первая известная игра-прародитель, </a:t>
            </a:r>
            <a:r>
              <a:rPr lang="ru-RU" sz="2000" dirty="0">
                <a:hlinkClick r:id="rId3" tooltip="Чатуранга"/>
              </a:rPr>
              <a:t>чатуранга</a:t>
            </a:r>
            <a:r>
              <a:rPr lang="ru-RU" sz="2000" dirty="0"/>
              <a:t>, появилась в </a:t>
            </a:r>
            <a:r>
              <a:rPr lang="ru-RU" sz="2000" dirty="0">
                <a:hlinkClick r:id="rId4" tooltip="Индия"/>
              </a:rPr>
              <a:t>Индии</a:t>
            </a:r>
            <a:r>
              <a:rPr lang="ru-RU" sz="2000" dirty="0"/>
              <a:t> не позже </a:t>
            </a:r>
            <a:r>
              <a:rPr lang="ru-RU" sz="2000" dirty="0">
                <a:hlinkClick r:id="rId5" tooltip="VI век"/>
              </a:rPr>
              <a:t>VI века</a:t>
            </a:r>
            <a:r>
              <a:rPr lang="ru-RU" sz="2000" dirty="0"/>
              <a:t> нашей эры. Попав в соседние с Индией страны, чатуранга претерпела ряд изменений. Потомком её на Арабском Востоке стал </a:t>
            </a:r>
            <a:r>
              <a:rPr lang="ru-RU" sz="2000" dirty="0">
                <a:hlinkClick r:id="rId6" tooltip="Шатрандж"/>
              </a:rPr>
              <a:t>шатрандж</a:t>
            </a:r>
            <a:r>
              <a:rPr lang="ru-RU" sz="2000" dirty="0"/>
              <a:t>, а в Юго-Восточной Азии — </a:t>
            </a:r>
            <a:r>
              <a:rPr lang="ru-RU" sz="2000" dirty="0">
                <a:hlinkClick r:id="rId7" tooltip="Сянци"/>
              </a:rPr>
              <a:t>сянци</a:t>
            </a:r>
            <a:r>
              <a:rPr lang="ru-RU" sz="2000" dirty="0"/>
              <a:t> (</a:t>
            </a:r>
            <a:r>
              <a:rPr lang="ru-RU" sz="2000" dirty="0">
                <a:hlinkClick r:id="rId8" tooltip="Китай"/>
              </a:rPr>
              <a:t>Китай</a:t>
            </a:r>
            <a:r>
              <a:rPr lang="ru-RU" sz="2000" dirty="0"/>
              <a:t>), </a:t>
            </a:r>
            <a:r>
              <a:rPr lang="ru-RU" sz="2000" dirty="0">
                <a:hlinkClick r:id="rId9" tooltip="Макрук"/>
              </a:rPr>
              <a:t>макрук</a:t>
            </a:r>
            <a:r>
              <a:rPr lang="ru-RU" sz="2000" dirty="0"/>
              <a:t> (</a:t>
            </a:r>
            <a:r>
              <a:rPr lang="ru-RU" sz="2000" dirty="0">
                <a:hlinkClick r:id="rId10" tooltip="Таиланд"/>
              </a:rPr>
              <a:t>Таиланд</a:t>
            </a:r>
            <a:r>
              <a:rPr lang="ru-RU" sz="2000" dirty="0"/>
              <a:t>) и </a:t>
            </a:r>
            <a:r>
              <a:rPr lang="ru-RU" sz="2000" dirty="0">
                <a:hlinkClick r:id="rId11" tooltip="Сёги"/>
              </a:rPr>
              <a:t>сёги</a:t>
            </a:r>
            <a:r>
              <a:rPr lang="ru-RU" sz="2000" dirty="0"/>
              <a:t> (</a:t>
            </a:r>
            <a:r>
              <a:rPr lang="ru-RU" sz="2000" dirty="0">
                <a:hlinkClick r:id="rId12" tooltip="Япония"/>
              </a:rPr>
              <a:t>Япония</a:t>
            </a:r>
            <a:r>
              <a:rPr lang="ru-RU" sz="2000" dirty="0"/>
              <a:t>). Шатрандж в </a:t>
            </a:r>
            <a:r>
              <a:rPr lang="ru-RU" sz="2000" dirty="0">
                <a:hlinkClick r:id="rId13" tooltip="IX век"/>
              </a:rPr>
              <a:t>IX</a:t>
            </a:r>
            <a:r>
              <a:rPr lang="ru-RU" sz="2000" dirty="0"/>
              <a:t>—</a:t>
            </a:r>
            <a:r>
              <a:rPr lang="ru-RU" sz="2000" dirty="0">
                <a:hlinkClick r:id="rId14" tooltip="X век"/>
              </a:rPr>
              <a:t>X веках</a:t>
            </a:r>
            <a:r>
              <a:rPr lang="ru-RU" sz="2000" dirty="0"/>
              <a:t> от арабов попал в </a:t>
            </a:r>
            <a:r>
              <a:rPr lang="ru-RU" sz="2000" dirty="0">
                <a:hlinkClick r:id="rId15" tooltip="Европа"/>
              </a:rPr>
              <a:t>Европу</a:t>
            </a:r>
            <a:r>
              <a:rPr lang="ru-RU" sz="2000" dirty="0"/>
              <a:t> и </a:t>
            </a:r>
            <a:r>
              <a:rPr lang="ru-RU" sz="2000" dirty="0">
                <a:hlinkClick r:id="rId16" tooltip="Африка"/>
              </a:rPr>
              <a:t>Африку</a:t>
            </a:r>
            <a:r>
              <a:rPr lang="ru-RU" sz="2000" dirty="0"/>
              <a:t>. Европейские игроки продолжили модификацию игры, в результате к </a:t>
            </a:r>
            <a:r>
              <a:rPr lang="ru-RU" sz="2000" dirty="0">
                <a:hlinkClick r:id="rId17" tooltip="XV век"/>
              </a:rPr>
              <a:t>XV веку</a:t>
            </a:r>
            <a:r>
              <a:rPr lang="ru-RU" sz="2000" dirty="0"/>
              <a:t> сложились правила, которые сегодня известны как «классические». Окончательно правила были стандартизованы в </a:t>
            </a:r>
            <a:r>
              <a:rPr lang="ru-RU" sz="2000" dirty="0">
                <a:hlinkClick r:id="rId18" tooltip="XIX век"/>
              </a:rPr>
              <a:t>XIX веке</a:t>
            </a:r>
            <a:r>
              <a:rPr lang="ru-RU" sz="2000" dirty="0"/>
              <a:t>, когда стали систематически проводиться международные турниры. С </a:t>
            </a:r>
            <a:r>
              <a:rPr lang="ru-RU" sz="2000" dirty="0">
                <a:hlinkClick r:id="rId19" tooltip="1886 год"/>
              </a:rPr>
              <a:t>1886 года</a:t>
            </a:r>
            <a:r>
              <a:rPr lang="ru-RU" sz="2000" dirty="0"/>
              <a:t> разыгрывается звание </a:t>
            </a:r>
            <a:r>
              <a:rPr lang="ru-RU" sz="2000" dirty="0">
                <a:hlinkClick r:id="rId20" tooltip="Чемпион мира по шахматам"/>
              </a:rPr>
              <a:t>чемпиона мира по шахматам</a:t>
            </a:r>
            <a:r>
              <a:rPr lang="ru-RU" sz="2000" dirty="0"/>
              <a:t>. С </a:t>
            </a:r>
            <a:r>
              <a:rPr lang="ru-RU" sz="2000" dirty="0">
                <a:hlinkClick r:id="rId21" tooltip="1924 год"/>
              </a:rPr>
              <a:t>1924 года</a:t>
            </a:r>
            <a:r>
              <a:rPr lang="ru-RU" sz="2000" dirty="0"/>
              <a:t> существует Международная шахматная федерация — </a:t>
            </a:r>
            <a:r>
              <a:rPr lang="ru-RU" sz="2000" dirty="0">
                <a:hlinkClick r:id="rId22" tooltip="ФИДЕ"/>
              </a:rPr>
              <a:t>ФИДЕ</a:t>
            </a:r>
            <a:r>
              <a:rPr lang="ru-RU" sz="2000" dirty="0"/>
              <a:t>, под эгидой которой, начиная с середины XX века, проводится большинство международных соревнований.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" y="5345832"/>
            <a:ext cx="1512168" cy="15121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58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9929">
        <p14:prism isInverted="1"/>
      </p:transition>
    </mc:Choice>
    <mc:Fallback xmlns="">
      <p:transition spd="slow" advTm="99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04" y="-135959"/>
            <a:ext cx="1484784" cy="14847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6120680" cy="4766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/>
              <a:t>Правила и особенности игры</a:t>
            </a:r>
          </a:p>
          <a:p>
            <a:pPr algn="ctr"/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43608" y="1166842"/>
            <a:ext cx="810039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Игра происходит на доске, поделенной на равные квадратные клетки, или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Размер доски — 8×8 клеток. Вертикальные ряды полей (вертикали) обозначаются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Латынь"/>
              </a:rPr>
              <a:t>латинскими буквами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от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слева направо, горизонтальные ряды (горизонтали) — цифрами от 1 до 8 снизу вверх; каждое поле обозначается сочетанием соответствующих буквы и цифры. Поля раскрашены в тёмный и светлый цвета (и называются, соответственно, чёрными и белыми) так, что соседние по вертикали и горизонтали поля раскрашены в разные цвета. Доска располагается так, чтобы ближнее угловое поле справа от игрока было белым (для белых это поле h1, для черных — поле а8).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игроков в начале игры имеется по одинаковому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 tooltip="Шахматные фигуры"/>
              </a:rPr>
              <a:t>набору фигур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Фигуры одного из игроков условно называются «белыми», другого — «чёрными». Белые фигуры окрашены в светлый цвет, чёрные в тёмный. Сами игроки называются «белые» и «чёрные» по цвету своих фигур.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каждый комплект фигур входят: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 tooltip="Король (шахматы)"/>
              </a:rPr>
              <a:t>король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(♔, ♚),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 tooltip="Ферзь"/>
              </a:rPr>
              <a:t>ферзь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(♕, ♛), две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8" tooltip="Ладья (шахматы)"/>
              </a:rPr>
              <a:t>ладьи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(♖, ♜), два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 tooltip="Слон (шахматы)"/>
              </a:rPr>
              <a:t>слона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(♗, ♝), два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 tooltip="Конь (шахматы)"/>
              </a:rPr>
              <a:t>коня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(♘, ♞) и восемь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 tooltip="Пешка"/>
              </a:rPr>
              <a:t>пешек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(♙, ♟). В начальной позиции фигуры обеих сторон размещаются так, как показано на диаграмме. Белые занимают первую и вторую горизонтали, чёрные — седьмую и восьмую. Пешки расположены на второй и седьмой горизонталях соответственно.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0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1109">
        <p14:warp dir="in"/>
      </p:transition>
    </mc:Choice>
    <mc:Fallback xmlns="">
      <p:transition spd="slow" advTm="111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082" y="0"/>
            <a:ext cx="1542422" cy="15424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5"/>
            <a:ext cx="7848872" cy="1944216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спартакиаде вузов г. Витебска команда университета по шахматам несколько лет подряд становится победителем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32848" cy="1224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достижения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</a:t>
            </a:r>
            <a:r>
              <a:rPr lang="ru-RU" sz="2800" dirty="0" smtClean="0"/>
              <a:t>шахматы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73016"/>
            <a:ext cx="4320480" cy="31582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061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814">
        <p14:prism isInverted="1"/>
      </p:transition>
    </mc:Choice>
    <mc:Fallback xmlns="">
      <p:transition spd="slow" advTm="681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0294"/>
            <a:ext cx="6408712" cy="115846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секция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/>
              <a:t>шахматы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«ВГМУ»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773" y="0"/>
            <a:ext cx="1328092" cy="132809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Колесников Е.П.	</a:t>
            </a:r>
            <a:r>
              <a:rPr lang="ru-RU" dirty="0" smtClean="0"/>
              <a:t>4 </a:t>
            </a:r>
            <a:r>
              <a:rPr lang="ru-RU" dirty="0"/>
              <a:t>ЛФ 1 гр.</a:t>
            </a:r>
          </a:p>
          <a:p>
            <a:pPr lvl="0"/>
            <a:r>
              <a:rPr lang="ru-RU" dirty="0" err="1"/>
              <a:t>Гутор</a:t>
            </a:r>
            <a:r>
              <a:rPr lang="ru-RU" dirty="0"/>
              <a:t> А.Б.		</a:t>
            </a:r>
            <a:r>
              <a:rPr lang="ru-RU" dirty="0" smtClean="0"/>
              <a:t>6 </a:t>
            </a:r>
            <a:r>
              <a:rPr lang="ru-RU" dirty="0"/>
              <a:t>ЛФ 48 гр.</a:t>
            </a:r>
          </a:p>
          <a:p>
            <a:pPr lvl="0"/>
            <a:r>
              <a:rPr lang="ru-RU" dirty="0"/>
              <a:t>Новикова Я.И. 	</a:t>
            </a:r>
            <a:r>
              <a:rPr lang="ru-RU" dirty="0" smtClean="0"/>
              <a:t>1 </a:t>
            </a:r>
            <a:r>
              <a:rPr lang="ru-RU" dirty="0"/>
              <a:t>ЛФ 20 гр.</a:t>
            </a:r>
          </a:p>
          <a:p>
            <a:pPr lvl="0"/>
            <a:r>
              <a:rPr lang="ru-RU" dirty="0" err="1"/>
              <a:t>Дубовец</a:t>
            </a:r>
            <a:r>
              <a:rPr lang="ru-RU" dirty="0"/>
              <a:t> Д.С.		3 ЛФ 32 гр.</a:t>
            </a:r>
          </a:p>
          <a:p>
            <a:pPr lvl="0"/>
            <a:r>
              <a:rPr lang="ru-RU" dirty="0"/>
              <a:t>Козлов Е.В.		3 ЛФ 30 гр.</a:t>
            </a:r>
          </a:p>
          <a:p>
            <a:pPr lvl="0"/>
            <a:r>
              <a:rPr lang="ru-RU" dirty="0"/>
              <a:t>Ярцев П.С.		</a:t>
            </a:r>
            <a:r>
              <a:rPr lang="ru-RU" dirty="0" smtClean="0"/>
              <a:t>4 </a:t>
            </a:r>
            <a:r>
              <a:rPr lang="ru-RU" dirty="0"/>
              <a:t>ЛФ 1 гр.</a:t>
            </a:r>
          </a:p>
          <a:p>
            <a:pPr lvl="0"/>
            <a:r>
              <a:rPr lang="ru-RU" dirty="0"/>
              <a:t>Воротынский В.С.	2 ЛФ 20 гр.</a:t>
            </a:r>
          </a:p>
          <a:p>
            <a:pPr lvl="0"/>
            <a:r>
              <a:rPr lang="ru-RU" dirty="0"/>
              <a:t>Юровская М.В.	</a:t>
            </a:r>
            <a:r>
              <a:rPr lang="ru-RU" dirty="0" smtClean="0"/>
              <a:t>3 </a:t>
            </a:r>
            <a:r>
              <a:rPr lang="ru-RU" dirty="0"/>
              <a:t>ЛФ 46 гр.</a:t>
            </a:r>
          </a:p>
          <a:p>
            <a:pPr lvl="0"/>
            <a:r>
              <a:rPr lang="ru-RU" dirty="0" err="1"/>
              <a:t>Тупеко</a:t>
            </a:r>
            <a:r>
              <a:rPr lang="ru-RU" dirty="0"/>
              <a:t> А.А.		3 ФФ 1 гр.</a:t>
            </a:r>
          </a:p>
          <a:p>
            <a:pPr lvl="0"/>
            <a:r>
              <a:rPr lang="ru-RU" dirty="0" err="1"/>
              <a:t>Овезова</a:t>
            </a:r>
            <a:r>
              <a:rPr lang="ru-RU" dirty="0"/>
              <a:t> М.		 </a:t>
            </a:r>
            <a:r>
              <a:rPr lang="ru-RU" dirty="0" smtClean="0"/>
              <a:t>2 </a:t>
            </a:r>
            <a:r>
              <a:rPr lang="ru-RU" dirty="0"/>
              <a:t>ФПИГ 37 гр.</a:t>
            </a:r>
          </a:p>
          <a:p>
            <a:pPr lvl="0"/>
            <a:r>
              <a:rPr lang="ru-RU" dirty="0"/>
              <a:t>Бугаев А.С.		</a:t>
            </a:r>
            <a:r>
              <a:rPr lang="ru-RU" dirty="0" smtClean="0"/>
              <a:t>6 </a:t>
            </a:r>
            <a:r>
              <a:rPr lang="ru-RU" dirty="0"/>
              <a:t>ЛФ 6 гр.</a:t>
            </a:r>
          </a:p>
          <a:p>
            <a:pPr lvl="0"/>
            <a:r>
              <a:rPr lang="ru-RU" dirty="0" err="1"/>
              <a:t>Леоновец</a:t>
            </a:r>
            <a:r>
              <a:rPr lang="ru-RU" dirty="0"/>
              <a:t> О.В. 	</a:t>
            </a:r>
            <a:r>
              <a:rPr lang="ru-RU" dirty="0" smtClean="0"/>
              <a:t>4 </a:t>
            </a:r>
            <a:r>
              <a:rPr lang="ru-RU" dirty="0"/>
              <a:t>ЛФ 29 гр.</a:t>
            </a:r>
          </a:p>
          <a:p>
            <a:pPr lvl="0"/>
            <a:r>
              <a:rPr lang="ru-RU" dirty="0" err="1"/>
              <a:t>Жихорев</a:t>
            </a:r>
            <a:r>
              <a:rPr lang="ru-RU" dirty="0"/>
              <a:t> Е.А. 		1 ЛФ 23 гр.</a:t>
            </a:r>
          </a:p>
          <a:p>
            <a:pPr lvl="0"/>
            <a:r>
              <a:rPr lang="ru-RU" dirty="0" err="1"/>
              <a:t>Сидович</a:t>
            </a:r>
            <a:r>
              <a:rPr lang="ru-RU" dirty="0"/>
              <a:t> Н.В. 		1 ФФ 10 гр.</a:t>
            </a:r>
          </a:p>
          <a:p>
            <a:pPr lvl="0"/>
            <a:r>
              <a:rPr lang="ru-RU" dirty="0" err="1"/>
              <a:t>Еркович</a:t>
            </a:r>
            <a:r>
              <a:rPr lang="ru-RU" dirty="0"/>
              <a:t> А.А. 		1 ЛФ 29 гр.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6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872">
        <p14:vortex dir="r"/>
      </p:transition>
    </mc:Choice>
    <mc:Fallback xmlns="">
      <p:transition spd="slow" advTm="187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52728" cy="170756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секции </a:t>
            </a:r>
            <a:r>
              <a:rPr lang="ru-RU" sz="2000" dirty="0" smtClean="0"/>
              <a:t>шахматы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/>
              <a:t>Аксенцов Александр Григорьевич</a:t>
            </a:r>
            <a:r>
              <a:rPr lang="ru-RU" sz="2000" b="1" dirty="0">
                <a:effectLst/>
              </a:rPr>
              <a:t/>
            </a:r>
            <a:br>
              <a:rPr lang="ru-RU" sz="2000" b="1" dirty="0">
                <a:effectLst/>
              </a:rPr>
            </a:br>
            <a:r>
              <a:rPr lang="ru-RU" sz="2000" b="1" dirty="0">
                <a:effectLst/>
              </a:rPr>
              <a:t/>
            </a:r>
            <a:br>
              <a:rPr lang="ru-RU" sz="2000" b="1" dirty="0">
                <a:effectLst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979712" cy="16233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1439"/>
            <a:ext cx="3481711" cy="411405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932039" y="1911439"/>
            <a:ext cx="41183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Старший преподаватель кафедры «Физическая культура»</a:t>
            </a:r>
          </a:p>
          <a:p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Кандидат в мастера спорта по гребле на каноэ. Член методической комиссии по "ПФК", куратор академической группы, член профкома сотрудников.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814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7914">
        <p14:vortex dir="r"/>
      </p:transition>
    </mc:Choice>
    <mc:Fallback xmlns="">
      <p:transition spd="slow" advTm="791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3|1|0.8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8|2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972</TotalTime>
  <Words>112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шахматы</vt:lpstr>
      <vt:lpstr>Презентация PowerPoint</vt:lpstr>
      <vt:lpstr>История </vt:lpstr>
      <vt:lpstr>Презентация PowerPoint</vt:lpstr>
      <vt:lpstr>Спортивные достижения  секция шахматы УО «ВГМУ»</vt:lpstr>
      <vt:lpstr>Состав команды секция  шахматы УО «ВГМУ»</vt:lpstr>
      <vt:lpstr>Тренер секции шахматы УО «ВГМУ»  Аксенцов Александр Григорьевич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аэробика.</dc:title>
  <dc:creator>Алина</dc:creator>
  <cp:lastModifiedBy>RePack by Diakov</cp:lastModifiedBy>
  <cp:revision>46</cp:revision>
  <dcterms:created xsi:type="dcterms:W3CDTF">2013-03-31T15:49:30Z</dcterms:created>
  <dcterms:modified xsi:type="dcterms:W3CDTF">2018-09-12T09:31:42Z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276220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