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  <p:sldMasterId id="2147483780" r:id="rId2"/>
  </p:sldMasterIdLst>
  <p:notesMasterIdLst>
    <p:notesMasterId r:id="rId26"/>
  </p:notesMasterIdLst>
  <p:sldIdLst>
    <p:sldId id="256" r:id="rId3"/>
    <p:sldId id="289" r:id="rId4"/>
    <p:sldId id="288" r:id="rId5"/>
    <p:sldId id="287" r:id="rId6"/>
    <p:sldId id="284" r:id="rId7"/>
    <p:sldId id="258" r:id="rId8"/>
    <p:sldId id="290" r:id="rId9"/>
    <p:sldId id="291" r:id="rId10"/>
    <p:sldId id="308" r:id="rId11"/>
    <p:sldId id="292" r:id="rId12"/>
    <p:sldId id="293" r:id="rId13"/>
    <p:sldId id="298" r:id="rId14"/>
    <p:sldId id="294" r:id="rId15"/>
    <p:sldId id="299" r:id="rId16"/>
    <p:sldId id="300" r:id="rId17"/>
    <p:sldId id="309" r:id="rId18"/>
    <p:sldId id="305" r:id="rId19"/>
    <p:sldId id="306" r:id="rId20"/>
    <p:sldId id="307" r:id="rId21"/>
    <p:sldId id="301" r:id="rId22"/>
    <p:sldId id="302" r:id="rId23"/>
    <p:sldId id="304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B82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2" autoAdjust="0"/>
    <p:restoredTop sz="87160" autoAdjust="0"/>
  </p:normalViewPr>
  <p:slideViewPr>
    <p:cSldViewPr>
      <p:cViewPr varScale="1">
        <p:scale>
          <a:sx n="104" d="100"/>
          <a:sy n="104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CA200-C6E1-4AB6-980E-C1F52772E09F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29A4F-32AC-4D92-A161-B22CBA5FC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6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9A4F-32AC-4D92-A161-B22CBA5FC0C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522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9A4F-32AC-4D92-A161-B22CBA5FC0C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82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F512-1356-433A-A894-2BDA77F220F0}" type="datetime1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67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FDAC-1E2E-4A3C-91F8-302ECC5C33B5}" type="datetime1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4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2014-EA72-456C-A800-43E66E52EC76}" type="datetime1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90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BA1B-1A2C-4F89-B2EB-859F3B807B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74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1689-316B-4789-94E5-F309AA6DE5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33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E5F1-A941-4714-8D97-7E0F21FB89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4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5492-B230-44D3-9A59-E667D20B84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4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D1EC-71E1-4CCA-A2DC-A37791FA11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44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6DC3-37E7-4352-AA7D-8BF4EEEF53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57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16B-A890-49A7-99A6-BDC4017BF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45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D4EF-D01B-44BA-96A1-3F9EAEA986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3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17F5-62C1-4901-9FFB-3547032DF105}" type="datetime1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26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E054-A6EB-42A9-8FCE-8A06B50663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63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1DD6-241F-480B-8AC5-81E9C4AB7A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4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C55C-FC54-4DA2-8EBE-25B88AA174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3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EDE8-EA2D-4BD6-876B-D533D1AC122E}" type="datetime1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91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2248-4CE9-4BCA-8030-0F67FBFF5E79}" type="datetime1">
              <a:rPr lang="ru-RU" smtClean="0"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0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11BC-1401-41A9-8E86-E77CFC575241}" type="datetime1">
              <a:rPr lang="ru-RU" smtClean="0"/>
              <a:t>01.06.2017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8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2851-5EC0-42FB-9DF2-0D795AF17856}" type="datetime1">
              <a:rPr lang="ru-RU" smtClean="0"/>
              <a:t>01.06.2017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4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47AC-0D0C-4BCF-94DD-33FF1BE080CD}" type="datetime1">
              <a:rPr lang="ru-RU" smtClean="0"/>
              <a:t>01.06.2017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97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1C0A-032E-47A3-805D-DCDC82253E23}" type="datetime1">
              <a:rPr lang="ru-RU" smtClean="0"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0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6E80-9011-43CC-A193-D8E8077D75B9}" type="datetime1">
              <a:rPr lang="ru-RU" smtClean="0"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1466C-2306-42DA-A07D-BA748F97E207}" type="datetime1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EA594-7890-410D-9AB2-6B10FDA80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1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0734-E3FC-42CE-9DE6-2B457DB44D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EA594-7890-410D-9AB2-6B10FDA80E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2.wdp" Type="http://schemas.microsoft.com/office/2007/relationships/hdphoto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3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6864" cy="2808312"/>
          </a:xfrm>
        </p:spPr>
        <p:txBody>
          <a:bodyPr>
            <a:noAutofit/>
          </a:bodyPr>
          <a:lstStyle/>
          <a:p>
            <a:pPr algn="l"/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Moodle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-технологии в лабораторном практикуме по дисциплине «Информатика в медицине» для иностранных студентов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36640"/>
            <a:ext cx="6408712" cy="2904728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CC3300"/>
                </a:solidFill>
              </a:rPr>
              <a:t>В.М. Завадская, Е.П. </a:t>
            </a:r>
            <a:r>
              <a:rPr lang="ru-RU" sz="3600" b="1" dirty="0" err="1">
                <a:solidFill>
                  <a:srgbClr val="CC3300"/>
                </a:solidFill>
              </a:rPr>
              <a:t>Наумюк</a:t>
            </a:r>
            <a:r>
              <a:rPr lang="ru-RU" sz="3600" b="1" dirty="0">
                <a:solidFill>
                  <a:srgbClr val="CC3300"/>
                </a:solidFill>
              </a:rPr>
              <a:t>, </a:t>
            </a:r>
            <a:endParaRPr lang="en-US" sz="3600" b="1" dirty="0" smtClean="0">
              <a:solidFill>
                <a:srgbClr val="CC3300"/>
              </a:solidFill>
            </a:endParaRPr>
          </a:p>
          <a:p>
            <a:pPr algn="l"/>
            <a:r>
              <a:rPr lang="ru-RU" b="1" dirty="0" smtClean="0">
                <a:solidFill>
                  <a:srgbClr val="CC3300"/>
                </a:solidFill>
              </a:rPr>
              <a:t>УО </a:t>
            </a:r>
            <a:r>
              <a:rPr lang="ru-RU" b="1" dirty="0">
                <a:solidFill>
                  <a:srgbClr val="CC3300"/>
                </a:solidFill>
              </a:rPr>
              <a:t>«Гродненский государственный медицинский университет», </a:t>
            </a:r>
            <a:endParaRPr lang="en-US" b="1" dirty="0" smtClean="0">
              <a:solidFill>
                <a:srgbClr val="CC3300"/>
              </a:solidFill>
            </a:endParaRPr>
          </a:p>
          <a:p>
            <a:pPr algn="l"/>
            <a:r>
              <a:rPr lang="ru-RU" b="1" dirty="0" smtClean="0">
                <a:solidFill>
                  <a:srgbClr val="CC3300"/>
                </a:solidFill>
              </a:rPr>
              <a:t>г</a:t>
            </a:r>
            <a:r>
              <a:rPr lang="ru-RU" b="1" dirty="0">
                <a:solidFill>
                  <a:srgbClr val="CC3300"/>
                </a:solidFill>
              </a:rPr>
              <a:t>. Гродно, Республика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387359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000" b="1" dirty="0" smtClean="0">
                <a:solidFill>
                  <a:srgbClr val="B82C00"/>
                </a:solidFill>
              </a:rPr>
              <a:t>Образовательная среда </a:t>
            </a:r>
            <a:r>
              <a:rPr lang="en-US" sz="3000" b="1" dirty="0">
                <a:solidFill>
                  <a:srgbClr val="B82C00"/>
                </a:solidFill>
              </a:rPr>
              <a:t>Moodle</a:t>
            </a:r>
            <a:endParaRPr lang="ru-RU" sz="2800" b="1" dirty="0">
              <a:solidFill>
                <a:srgbClr val="B82C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225498" cy="5313610"/>
          </a:xfrm>
          <a:ln>
            <a:solidFill>
              <a:srgbClr val="CC33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80654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 входа в </a:t>
            </a:r>
            <a:r>
              <a:rPr lang="en-US" dirty="0"/>
              <a:t>Moodle</a:t>
            </a:r>
            <a:r>
              <a:rPr lang="ru-RU" dirty="0"/>
              <a:t> студенты выбирают необходимую лабораторную работу.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z="2000" smtClean="0">
                <a:solidFill>
                  <a:srgbClr val="B82C00"/>
                </a:solidFill>
              </a:rPr>
              <a:t>10</a:t>
            </a:fld>
            <a:endParaRPr lang="ru-RU" sz="2000" dirty="0">
              <a:solidFill>
                <a:srgbClr val="B82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6359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792" y="188640"/>
            <a:ext cx="8229600" cy="720080"/>
          </a:xfrm>
        </p:spPr>
        <p:txBody>
          <a:bodyPr anchor="ctr" bIns="45720" lIns="91440" rIns="91440" rtlCol="0" tIns="45720" vert="horz">
            <a:normAutofit fontScale="90000"/>
          </a:bodyPr>
          <a:lstStyle/>
          <a:p>
            <a:r>
              <a:rPr b="1" dirty="0" lang="ru-RU" smtClean="0" sz="3000">
                <a:solidFill>
                  <a:srgbClr val="B82C00"/>
                </a:solidFill>
              </a:rPr>
              <a:t>Каждая лабораторная работа состоит </a:t>
            </a:r>
            <a:r>
              <a:rPr b="1" dirty="0" lang="en-US" smtClean="0" sz="3000">
                <a:solidFill>
                  <a:srgbClr val="B82C00"/>
                </a:solidFill>
              </a:rPr>
              <a:t/>
            </a:r>
            <a:br>
              <a:rPr b="1" dirty="0" lang="en-US" smtClean="0" sz="3000">
                <a:solidFill>
                  <a:srgbClr val="B82C00"/>
                </a:solidFill>
              </a:rPr>
            </a:br>
            <a:r>
              <a:rPr b="1" dirty="0" lang="ru-RU" sz="2700">
                <a:solidFill>
                  <a:srgbClr val="B82C00"/>
                </a:solidFill>
              </a:rPr>
              <a:t>минимум из 3-х файлов: </a:t>
            </a:r>
            <a:endParaRPr b="1" dirty="0" lang="ru-RU" sz="2800">
              <a:solidFill>
                <a:srgbClr val="B82C00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" r="-46" t="-2"/>
          <a:stretch/>
        </p:blipFill>
        <p:spPr>
          <a:xfrm>
            <a:off x="4295080" y="1052736"/>
            <a:ext cx="4597400" cy="5487888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1297498"/>
            <a:ext cx="396044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b="1" dirty="0" lang="en-US" sz="2000">
                <a:solidFill>
                  <a:srgbClr val="CC3300"/>
                </a:solidFill>
              </a:rPr>
              <a:t>T</a:t>
            </a:r>
            <a:r>
              <a:rPr b="1" dirty="0" lang="en-US" smtClean="0" sz="2000">
                <a:solidFill>
                  <a:srgbClr val="CC3300"/>
                </a:solidFill>
              </a:rPr>
              <a:t>ask</a:t>
            </a:r>
            <a:r>
              <a:rPr b="1" dirty="0" lang="ru-RU" sz="2000">
                <a:solidFill>
                  <a:srgbClr val="CC3300"/>
                </a:solidFill>
              </a:rPr>
              <a:t>.</a:t>
            </a:r>
            <a:r>
              <a:rPr b="1" dirty="0" err="1" lang="en-US" sz="2000">
                <a:solidFill>
                  <a:srgbClr val="CC3300"/>
                </a:solidFill>
              </a:rPr>
              <a:t>pdf</a:t>
            </a:r>
            <a:r>
              <a:rPr b="1" dirty="0" lang="ru-RU" sz="2000">
                <a:solidFill>
                  <a:srgbClr val="CC3300"/>
                </a:solidFill>
              </a:rPr>
              <a:t> </a:t>
            </a:r>
            <a:r>
              <a:rPr dirty="0" lang="ru-RU" sz="2000"/>
              <a:t>(содержит порядок выполнения работы), </a:t>
            </a:r>
            <a:endParaRPr dirty="0" lang="ru-RU" smtClean="0" sz="2000"/>
          </a:p>
          <a:p>
            <a:pPr>
              <a:spcAft>
                <a:spcPts val="600"/>
              </a:spcAft>
            </a:pPr>
            <a:r>
              <a:rPr b="1" dirty="0" lang="en-US" smtClean="0" sz="2000">
                <a:solidFill>
                  <a:srgbClr val="CC3300"/>
                </a:solidFill>
              </a:rPr>
              <a:t>Blank</a:t>
            </a:r>
            <a:r>
              <a:rPr b="1" dirty="0" lang="ru-RU" sz="2000">
                <a:solidFill>
                  <a:srgbClr val="CC3300"/>
                </a:solidFill>
              </a:rPr>
              <a:t>_</a:t>
            </a:r>
            <a:r>
              <a:rPr b="1" dirty="0" err="1" lang="en-US" sz="2000">
                <a:solidFill>
                  <a:srgbClr val="CC3300"/>
                </a:solidFill>
              </a:rPr>
              <a:t>docx</a:t>
            </a:r>
            <a:r>
              <a:rPr b="1" dirty="0" lang="en-US" sz="2000">
                <a:solidFill>
                  <a:srgbClr val="CC3300"/>
                </a:solidFill>
              </a:rPr>
              <a:t> </a:t>
            </a:r>
            <a:r>
              <a:rPr dirty="0" lang="ru-RU" sz="2000"/>
              <a:t>– форма отчета о выполнении лабораторной работы, которую студенты заполняют и сохраняют на компьютер, а затем отправляют сохраненный файл в </a:t>
            </a:r>
            <a:r>
              <a:rPr dirty="0" lang="en-US" sz="2000"/>
              <a:t>Moodle</a:t>
            </a:r>
            <a:r>
              <a:rPr dirty="0" lang="ru-RU" sz="2000"/>
              <a:t>. </a:t>
            </a:r>
            <a:endParaRPr dirty="0" lang="ru-RU" smtClean="0" sz="2000"/>
          </a:p>
          <a:p>
            <a:pPr>
              <a:spcAft>
                <a:spcPts val="600"/>
              </a:spcAft>
            </a:pPr>
            <a:r>
              <a:rPr b="1" dirty="0" lang="en-US" sz="2000">
                <a:solidFill>
                  <a:srgbClr val="CC3300"/>
                </a:solidFill>
              </a:rPr>
              <a:t>S</a:t>
            </a:r>
            <a:r>
              <a:rPr b="1" dirty="0" lang="en-US" smtClean="0" sz="2000">
                <a:solidFill>
                  <a:srgbClr val="CC3300"/>
                </a:solidFill>
              </a:rPr>
              <a:t>ample</a:t>
            </a:r>
            <a:r>
              <a:rPr b="1" dirty="0" lang="ru-RU" sz="2000">
                <a:solidFill>
                  <a:srgbClr val="CC3300"/>
                </a:solidFill>
              </a:rPr>
              <a:t>.</a:t>
            </a:r>
            <a:r>
              <a:rPr b="1" dirty="0" err="1" lang="en-US" sz="2000">
                <a:solidFill>
                  <a:srgbClr val="CC3300"/>
                </a:solidFill>
              </a:rPr>
              <a:t>pdf</a:t>
            </a:r>
            <a:r>
              <a:rPr b="1" dirty="0" lang="ru-RU" sz="2000">
                <a:solidFill>
                  <a:srgbClr val="CC3300"/>
                </a:solidFill>
              </a:rPr>
              <a:t> </a:t>
            </a:r>
            <a:r>
              <a:rPr dirty="0" lang="ru-RU" sz="2000"/>
              <a:t>– образец выполнения лабораторной работы. </a:t>
            </a:r>
            <a:endParaRPr dirty="0" lang="en-US" smtClean="0" sz="2000"/>
          </a:p>
          <a:p>
            <a:pPr>
              <a:spcAft>
                <a:spcPts val="600"/>
              </a:spcAft>
            </a:pPr>
            <a:r>
              <a:rPr dirty="0" lang="ru-RU" smtClean="0" sz="2000"/>
              <a:t>Также</a:t>
            </a:r>
            <a:r>
              <a:rPr dirty="0" lang="ru-RU" sz="2000"/>
              <a:t>, если необходимо для выполнения работы, в папке содержатся дополнительные файлы например варианты заданий и др.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2AEA594-7890-410D-9AB2-6B10FDA80EE2}" type="slidenum">
              <a:rPr lang="ru-RU" smtClean="0" sz="2000">
                <a:solidFill>
                  <a:srgbClr val="B82C00"/>
                </a:solidFill>
              </a:rPr>
              <a:t>11</a:t>
            </a:fld>
            <a:endParaRPr dirty="0" lang="ru-RU" sz="2000">
              <a:solidFill>
                <a:srgbClr val="B82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63597"/>
      </p:ext>
    </p:extLst>
  </p:cSld>
  <p:clrMapOvr>
    <a:masterClrMapping/>
  </p:clrMapOvr>
  <p:transition spd="slow">
    <p:pull dir="ld"/>
  </p:transition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 anchor="ctr" bIns="45720" lIns="91440" rIns="91440" rtlCol="0" tIns="45720" vert="horz">
            <a:normAutofit fontScale="90000"/>
          </a:bodyPr>
          <a:lstStyle/>
          <a:p>
            <a:r>
              <a:rPr b="1" dirty="0" lang="ru-RU" smtClean="0" sz="3000">
                <a:solidFill>
                  <a:srgbClr val="B82C00"/>
                </a:solidFill>
              </a:rPr>
              <a:t>Выполнение лабораторной работы</a:t>
            </a:r>
            <a:endParaRPr b="1" dirty="0" lang="ru-RU" sz="2800">
              <a:solidFill>
                <a:srgbClr val="B82C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1453738"/>
          </a:xfrm>
        </p:spPr>
        <p:txBody>
          <a:bodyPr>
            <a:normAutofit/>
          </a:bodyPr>
          <a:lstStyle/>
          <a:p>
            <a:pPr indent="0" marL="0">
              <a:buNone/>
            </a:pPr>
            <a:r>
              <a:rPr dirty="0" lang="ru-RU" smtClean="0" sz="2000"/>
              <a:t>Студенты </a:t>
            </a:r>
            <a:r>
              <a:rPr dirty="0" lang="ru-RU" sz="2000"/>
              <a:t>знакомятся с тематикой лабораторной работы, читают порядок выполнения, выполняют пошагово, сохраняют результат на компьютере в индивидуальной папке, которая является подкаталогом папки своей группы. </a:t>
            </a:r>
            <a:r>
              <a:rPr dirty="0" lang="ru-RU" smtClean="0" sz="2000"/>
              <a:t>Затем </a:t>
            </a:r>
            <a:r>
              <a:rPr dirty="0" lang="ru-RU" sz="2000"/>
              <a:t>уже сохраненный файл отправляют в </a:t>
            </a:r>
            <a:r>
              <a:rPr dirty="0" lang="en-US" sz="2000"/>
              <a:t>Moodle</a:t>
            </a:r>
            <a:r>
              <a:rPr dirty="0" lang="ru-RU" sz="200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" r="-68"/>
          <a:stretch/>
        </p:blipFill>
        <p:spPr>
          <a:xfrm>
            <a:off x="2223479" y="2200052"/>
            <a:ext cx="6741009" cy="4104456"/>
          </a:xfrm>
          <a:prstGeom prst="rect">
            <a:avLst/>
          </a:prstGeom>
          <a:ln>
            <a:solidFill>
              <a:srgbClr val="B82C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 r="39"/>
          <a:stretch/>
        </p:blipFill>
        <p:spPr>
          <a:xfrm>
            <a:off x="274812" y="2386538"/>
            <a:ext cx="6192688" cy="4359809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2AEA594-7890-410D-9AB2-6B10FDA80EE2}" type="slidenum">
              <a:rPr lang="ru-RU" smtClean="0" sz="2000">
                <a:solidFill>
                  <a:srgbClr val="B82C00"/>
                </a:solidFill>
              </a:rPr>
              <a:t>12</a:t>
            </a:fld>
            <a:endParaRPr dirty="0" lang="ru-RU" sz="2000">
              <a:solidFill>
                <a:srgbClr val="B82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64372"/>
      </p:ext>
    </p:extLst>
  </p:cSld>
  <p:clrMapOvr>
    <a:masterClrMapping/>
  </p:clrMapOvr>
  <p:transition spd="slow">
    <p:pull dir="l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9403"/>
            <a:ext cx="7560841" cy="7920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 smtClean="0">
                <a:solidFill>
                  <a:srgbClr val="B82C00"/>
                </a:solidFill>
              </a:rPr>
              <a:t>Возможность </a:t>
            </a:r>
            <a:r>
              <a:rPr lang="ru-RU" sz="3200" b="1" dirty="0">
                <a:solidFill>
                  <a:srgbClr val="B82C00"/>
                </a:solidFill>
              </a:rPr>
              <a:t>круглосуточного доступа </a:t>
            </a:r>
            <a:endParaRPr lang="ru-RU" sz="3200" b="1" dirty="0">
              <a:solidFill>
                <a:srgbClr val="B82C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016" y="1181349"/>
            <a:ext cx="67322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B82C00"/>
                </a:solidFill>
                <a:latin typeface="+mj-lt"/>
                <a:ea typeface="+mj-ea"/>
                <a:cs typeface="+mj-cs"/>
              </a:rPr>
              <a:t>позволяет</a:t>
            </a:r>
            <a:r>
              <a:rPr lang="ru-RU" dirty="0" smtClean="0"/>
              <a:t> </a:t>
            </a:r>
            <a:endParaRPr lang="en-US" dirty="0" smtClean="0"/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44824"/>
            <a:ext cx="5927939" cy="4824536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z="2000" smtClean="0">
                <a:solidFill>
                  <a:srgbClr val="B82C00"/>
                </a:solidFill>
              </a:rPr>
              <a:t>13</a:t>
            </a:fld>
            <a:endParaRPr lang="ru-RU" sz="2000" dirty="0">
              <a:solidFill>
                <a:srgbClr val="B82C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44824"/>
            <a:ext cx="3203848" cy="305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600" dirty="0">
                <a:solidFill>
                  <a:prstClr val="black"/>
                </a:solidFill>
              </a:rPr>
              <a:t>откорректировать лабораторную работу,</a:t>
            </a:r>
            <a:endParaRPr lang="en-US" sz="26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600" dirty="0">
                <a:solidFill>
                  <a:prstClr val="black"/>
                </a:solidFill>
              </a:rPr>
              <a:t>сделать тестовые задания </a:t>
            </a:r>
            <a:endParaRPr lang="en-US" sz="26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600" dirty="0">
                <a:solidFill>
                  <a:prstClr val="black"/>
                </a:solidFill>
              </a:rPr>
              <a:t>выполнить до конца</a:t>
            </a:r>
            <a:endParaRPr lang="ru-RU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6359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000" b="1" dirty="0" smtClean="0">
                <a:solidFill>
                  <a:srgbClr val="B82C00"/>
                </a:solidFill>
              </a:rPr>
              <a:t>Образовательная среда </a:t>
            </a:r>
            <a:r>
              <a:rPr lang="en-US" sz="3000" b="1" dirty="0">
                <a:solidFill>
                  <a:srgbClr val="B82C00"/>
                </a:solidFill>
              </a:rPr>
              <a:t>Moodle</a:t>
            </a:r>
            <a:endParaRPr lang="ru-RU" sz="2800" b="1" dirty="0">
              <a:solidFill>
                <a:srgbClr val="B82C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2592288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После </a:t>
            </a:r>
            <a:r>
              <a:rPr lang="ru-RU" sz="1800" dirty="0"/>
              <a:t>того, как студент отправит работу, преподаватель </a:t>
            </a:r>
            <a:r>
              <a:rPr lang="ru-RU" sz="1800" dirty="0" smtClean="0"/>
              <a:t>ее проверяет, оставляет </a:t>
            </a:r>
            <a:r>
              <a:rPr lang="ru-RU" sz="1800" dirty="0"/>
              <a:t>комментарий и </a:t>
            </a:r>
            <a:r>
              <a:rPr lang="ru-RU" sz="1800" dirty="0" smtClean="0"/>
              <a:t>ставить </a:t>
            </a:r>
            <a:r>
              <a:rPr lang="ru-RU" sz="1800" dirty="0"/>
              <a:t>оценку либо отправить работу на доработку. </a:t>
            </a:r>
            <a:endParaRPr lang="ru-RU" sz="1800" dirty="0" smtClean="0"/>
          </a:p>
          <a:p>
            <a:r>
              <a:rPr lang="ru-RU" sz="1800" dirty="0" smtClean="0"/>
              <a:t>Количество </a:t>
            </a:r>
            <a:r>
              <a:rPr lang="ru-RU" sz="1800" dirty="0"/>
              <a:t>попыток для редактирования работы можно ограничить либо вообще снять ограничения.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46" y="3573016"/>
            <a:ext cx="7414260" cy="2948940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z="2000" smtClean="0">
                <a:solidFill>
                  <a:srgbClr val="B82C00"/>
                </a:solidFill>
              </a:rPr>
              <a:t>14</a:t>
            </a:fld>
            <a:endParaRPr lang="ru-RU" sz="2000" dirty="0">
              <a:solidFill>
                <a:srgbClr val="B82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6437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 anchor="ctr" bIns="45720" lIns="91440" rIns="91440" rtlCol="0" tIns="45720" vert="horz">
            <a:normAutofit fontScale="90000"/>
          </a:bodyPr>
          <a:lstStyle/>
          <a:p>
            <a:r>
              <a:rPr b="1" dirty="0" lang="ru-RU" smtClean="0" sz="3000">
                <a:solidFill>
                  <a:srgbClr val="B82C00"/>
                </a:solidFill>
              </a:rPr>
              <a:t>Образовательная среда </a:t>
            </a:r>
            <a:r>
              <a:rPr b="1" dirty="0" lang="en-US" sz="3000">
                <a:solidFill>
                  <a:srgbClr val="B82C00"/>
                </a:solidFill>
              </a:rPr>
              <a:t>Moodle</a:t>
            </a:r>
            <a:endParaRPr b="1" dirty="0" lang="ru-RU" sz="2800">
              <a:solidFill>
                <a:srgbClr val="B82C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" r="25"/>
          <a:stretch/>
        </p:blipFill>
        <p:spPr>
          <a:xfrm>
            <a:off x="119088" y="801688"/>
            <a:ext cx="4256483" cy="5588157"/>
          </a:xfrm>
          <a:prstGeom prst="rect">
            <a:avLst/>
          </a:prstGeom>
          <a:ln>
            <a:solidFill>
              <a:srgbClr val="B82C00"/>
            </a:solidFill>
          </a:ln>
        </p:spPr>
      </p:pic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32" y="2780928"/>
            <a:ext cx="5838094" cy="3935456"/>
          </a:xfrm>
          <a:ln>
            <a:solidFill>
              <a:srgbClr val="B82C00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2AEA594-7890-410D-9AB2-6B10FDA80EE2}" type="slidenum">
              <a:rPr lang="ru-RU" smtClean="0" sz="2000">
                <a:solidFill>
                  <a:srgbClr val="B82C00"/>
                </a:solidFill>
              </a:rPr>
              <a:t>15</a:t>
            </a:fld>
            <a:endParaRPr dirty="0" lang="ru-RU" sz="2000">
              <a:solidFill>
                <a:srgbClr val="B82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94763"/>
      </p:ext>
    </p:extLst>
  </p:cSld>
  <p:clrMapOvr>
    <a:masterClrMapping/>
  </p:clrMapOvr>
  <p:transition spd="slow">
    <p:pull dir="ld"/>
  </p:transition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B82C00"/>
                </a:solidFill>
              </a:rPr>
              <a:t>Контроль теоретических знаний</a:t>
            </a:r>
            <a:endParaRPr lang="ru-RU" sz="3600" b="1" dirty="0">
              <a:solidFill>
                <a:srgbClr val="B82C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dirty="0">
                <a:solidFill>
                  <a:prstClr val="black"/>
                </a:solidFill>
              </a:rPr>
              <a:t>Производится в тестовом </a:t>
            </a:r>
            <a:r>
              <a:rPr lang="ru-RU" dirty="0" smtClean="0">
                <a:solidFill>
                  <a:prstClr val="black"/>
                </a:solidFill>
              </a:rPr>
              <a:t>режиме.</a:t>
            </a:r>
            <a:endParaRPr lang="ru-RU" dirty="0">
              <a:solidFill>
                <a:prstClr val="black"/>
              </a:solidFill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dirty="0">
                <a:solidFill>
                  <a:prstClr val="black"/>
                </a:solidFill>
              </a:rPr>
              <a:t>Возможность </a:t>
            </a:r>
            <a:r>
              <a:rPr lang="ru-RU" dirty="0">
                <a:solidFill>
                  <a:prstClr val="black"/>
                </a:solidFill>
              </a:rPr>
              <a:t>прохождения тестов несколько раз </a:t>
            </a:r>
            <a:r>
              <a:rPr lang="ru-RU" dirty="0" smtClean="0">
                <a:solidFill>
                  <a:prstClr val="black"/>
                </a:solidFill>
              </a:rPr>
              <a:t>позволяет </a:t>
            </a:r>
            <a:r>
              <a:rPr lang="ru-RU" dirty="0">
                <a:solidFill>
                  <a:prstClr val="black"/>
                </a:solidFill>
              </a:rPr>
              <a:t>повысить средний балл по информатике в медицине. </a:t>
            </a: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dirty="0">
                <a:solidFill>
                  <a:prstClr val="black"/>
                </a:solidFill>
              </a:rPr>
              <a:t>Оценки в </a:t>
            </a:r>
            <a:r>
              <a:rPr lang="ru-RU" dirty="0" err="1">
                <a:solidFill>
                  <a:prstClr val="black"/>
                </a:solidFill>
              </a:rPr>
              <a:t>Moodle</a:t>
            </a:r>
            <a:r>
              <a:rPr lang="ru-RU" dirty="0">
                <a:solidFill>
                  <a:prstClr val="black"/>
                </a:solidFill>
              </a:rPr>
              <a:t> выставляются автоматически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z="2000" smtClean="0">
                <a:solidFill>
                  <a:srgbClr val="B82C00"/>
                </a:solidFill>
              </a:rPr>
              <a:t>16</a:t>
            </a:fld>
            <a:endParaRPr lang="ru-RU" sz="2000" dirty="0">
              <a:solidFill>
                <a:srgbClr val="B82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7664242" cy="2880320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912768" cy="504056"/>
          </a:xfrm>
        </p:spPr>
        <p:txBody>
          <a:bodyPr anchor="ctr" bIns="45720" lIns="91440" rIns="91440" rtlCol="0" tIns="45720" vert="horz">
            <a:normAutofit fontScale="90000"/>
          </a:bodyPr>
          <a:lstStyle/>
          <a:p>
            <a:r>
              <a:rPr b="1" dirty="0" lang="ru-RU" smtClean="0" sz="3000">
                <a:solidFill>
                  <a:srgbClr val="B82C00"/>
                </a:solidFill>
              </a:rPr>
              <a:t>Тестирование студентов в среде </a:t>
            </a:r>
            <a:r>
              <a:rPr b="1" dirty="0" lang="en-US" sz="3000">
                <a:solidFill>
                  <a:srgbClr val="B82C00"/>
                </a:solidFill>
              </a:rPr>
              <a:t>Moodle</a:t>
            </a:r>
            <a:endParaRPr b="1" dirty="0" lang="ru-RU" sz="2800">
              <a:solidFill>
                <a:srgbClr val="B82C00"/>
              </a:solidFill>
            </a:endParaRPr>
          </a:p>
        </p:txBody>
      </p:sp>
      <p:pic>
        <p:nvPicPr>
          <p:cNvPr id="6" name="Объект 5"/>
          <p:cNvPicPr>
            <a:picLocks noChangeAspect="1"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30098"/>
            <a:ext cx="4259484" cy="4435206"/>
          </a:xfrm>
          <a:ln>
            <a:solidFill>
              <a:srgbClr val="CC33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5" r="-33"/>
          <a:stretch/>
        </p:blipFill>
        <p:spPr>
          <a:xfrm>
            <a:off x="539552" y="3212976"/>
            <a:ext cx="8458864" cy="3528392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2AEA594-7890-410D-9AB2-6B10FDA80EE2}" type="slidenum">
              <a:rPr lang="ru-RU" smtClean="0" sz="2000">
                <a:solidFill>
                  <a:srgbClr val="B82C00"/>
                </a:solidFill>
              </a:rPr>
              <a:t>17</a:t>
            </a:fld>
            <a:endParaRPr dirty="0" lang="ru-RU" sz="2000">
              <a:solidFill>
                <a:srgbClr val="B82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1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ll dir="ld"/>
      </p:transition>
    </mc:Choice>
    <mc:Fallback>
      <p:transition>
        <p:pull dir="ld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>
                            <p:stCondLst>
                              <p:cond delay="0"/>
                            </p:stCondLst>
                            <p:childTnLst>
                              <p:par>
                                <p:cTn fill="hold" id="8" nodeType="afterEffect" presetClass="entr" presetID="53" presetSubtype="16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504056"/>
          </a:xfrm>
        </p:spPr>
        <p:txBody>
          <a:bodyPr anchor="ctr" bIns="45720" lIns="91440" rIns="91440" rtlCol="0" tIns="45720" vert="horz">
            <a:normAutofit fontScale="90000"/>
          </a:bodyPr>
          <a:lstStyle/>
          <a:p>
            <a:r>
              <a:rPr b="1" dirty="0" lang="ru-RU" smtClean="0" sz="3000">
                <a:solidFill>
                  <a:srgbClr val="B82C00"/>
                </a:solidFill>
              </a:rPr>
              <a:t>Отображение результатов тестирования в среде </a:t>
            </a:r>
            <a:r>
              <a:rPr b="1" dirty="0" lang="en-US" sz="3000">
                <a:solidFill>
                  <a:srgbClr val="B82C00"/>
                </a:solidFill>
              </a:rPr>
              <a:t>Moodle</a:t>
            </a:r>
            <a:endParaRPr b="1" dirty="0" lang="ru-RU" sz="2800">
              <a:solidFill>
                <a:srgbClr val="B82C00"/>
              </a:solidFill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" r="36"/>
          <a:stretch/>
        </p:blipFill>
        <p:spPr>
          <a:xfrm>
            <a:off x="303502" y="818111"/>
            <a:ext cx="8588978" cy="5779241"/>
          </a:xfrm>
          <a:ln>
            <a:solidFill>
              <a:srgbClr val="B82C0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2AEA594-7890-410D-9AB2-6B10FDA80EE2}" type="slidenum">
              <a:rPr lang="ru-RU" smtClean="0" sz="2000">
                <a:solidFill>
                  <a:srgbClr val="B82C00"/>
                </a:solidFill>
              </a:rPr>
              <a:t>18</a:t>
            </a:fld>
            <a:endParaRPr dirty="0" lang="ru-RU" sz="2000">
              <a:solidFill>
                <a:srgbClr val="B82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16622"/>
      </p:ext>
    </p:extLst>
  </p:cSld>
  <p:clrMapOvr>
    <a:masterClrMapping/>
  </p:clrMapOvr>
  <p:transition spd="slow">
    <p:pull dir="ld"/>
  </p:transition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5040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000" b="1" dirty="0" smtClean="0">
                <a:solidFill>
                  <a:srgbClr val="B82C00"/>
                </a:solidFill>
              </a:rPr>
              <a:t>Отображение результатов тестирования в среде </a:t>
            </a:r>
            <a:r>
              <a:rPr lang="en-US" sz="3000" b="1" dirty="0">
                <a:solidFill>
                  <a:srgbClr val="B82C00"/>
                </a:solidFill>
              </a:rPr>
              <a:t>Moodle</a:t>
            </a:r>
            <a:endParaRPr lang="ru-RU" sz="2800" b="1" dirty="0">
              <a:solidFill>
                <a:srgbClr val="B82C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z="2000" smtClean="0">
                <a:solidFill>
                  <a:srgbClr val="B82C00"/>
                </a:solidFill>
              </a:rPr>
              <a:t>19</a:t>
            </a:fld>
            <a:endParaRPr lang="ru-RU" sz="2000" dirty="0">
              <a:solidFill>
                <a:srgbClr val="B82C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91690"/>
            <a:ext cx="6912767" cy="5651169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03980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1512168"/>
          </a:xfrm>
        </p:spPr>
        <p:txBody>
          <a:bodyPr>
            <a:noAutofit/>
          </a:bodyPr>
          <a:lstStyle/>
          <a:p>
            <a:pPr indent="0" marL="0">
              <a:buNone/>
            </a:pPr>
            <a:r>
              <a:rPr b="1" dirty="0" lang="ru-RU" sz="2800">
                <a:solidFill>
                  <a:srgbClr val="B82C00"/>
                </a:solidFill>
                <a:latin typeface="+mj-lt"/>
                <a:ea typeface="+mj-ea"/>
                <a:cs typeface="+mj-cs"/>
              </a:rPr>
              <a:t>Преподается</a:t>
            </a:r>
          </a:p>
          <a:p>
            <a:pPr>
              <a:spcBef>
                <a:spcPts val="0"/>
              </a:spcBef>
              <a:buClr>
                <a:srgbClr val="CC3300"/>
              </a:buClr>
              <a:buFont charset="2" pitchFamily="2" typeface="Wingdings"/>
              <a:buChar char="§"/>
            </a:pPr>
            <a:r>
              <a:rPr dirty="0" lang="ru-RU" sz="2800"/>
              <a:t>на кафедре медицинской и биологической физики</a:t>
            </a:r>
          </a:p>
          <a:p>
            <a:pPr>
              <a:spcBef>
                <a:spcPts val="0"/>
              </a:spcBef>
              <a:buClr>
                <a:srgbClr val="CC3300"/>
              </a:buClr>
              <a:buFont charset="2" pitchFamily="2" typeface="Wingdings"/>
              <a:buChar char="§"/>
            </a:pPr>
            <a:r>
              <a:rPr dirty="0" lang="ru-RU" sz="2800"/>
              <a:t>иностранным учащимся 1 </a:t>
            </a:r>
            <a:r>
              <a:rPr dirty="0" lang="ru-RU" smtClean="0" sz="2800"/>
              <a:t>курса</a:t>
            </a:r>
            <a:endParaRPr dirty="0" lang="ru-RU" sz="280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980728"/>
          </a:xfrm>
        </p:spPr>
        <p:txBody>
          <a:bodyPr>
            <a:noAutofit/>
          </a:bodyPr>
          <a:lstStyle/>
          <a:p>
            <a:r>
              <a:rPr b="1" dirty="0" lang="ru-RU" sz="3600">
                <a:solidFill>
                  <a:srgbClr val="B82C00"/>
                </a:solidFill>
              </a:rPr>
              <a:t>Дисциплина «Информатика в медицине» </a:t>
            </a:r>
            <a:r>
              <a:rPr b="1" dirty="0" lang="ru-RU" smtClean="0" sz="3200">
                <a:solidFill>
                  <a:srgbClr val="B82C00"/>
                </a:solidFill>
              </a:rPr>
              <a:t/>
            </a:r>
            <a:br>
              <a:rPr b="1" dirty="0" lang="ru-RU" smtClean="0" sz="3200">
                <a:solidFill>
                  <a:srgbClr val="B82C00"/>
                </a:solidFill>
              </a:rPr>
            </a:br>
            <a:r>
              <a:rPr b="1" dirty="0" lang="ru-RU" smtClean="0" sz="3200">
                <a:solidFill>
                  <a:srgbClr val="B82C00"/>
                </a:solidFill>
              </a:rPr>
              <a:t>(</a:t>
            </a:r>
            <a:r>
              <a:rPr b="1" dirty="0" lang="ru-RU" sz="3200">
                <a:solidFill>
                  <a:srgbClr val="B82C00"/>
                </a:solidFill>
              </a:rPr>
              <a:t>компонент </a:t>
            </a:r>
            <a:r>
              <a:rPr b="1" dirty="0" lang="ru-RU" smtClean="0" sz="3200">
                <a:solidFill>
                  <a:srgbClr val="B82C00"/>
                </a:solidFill>
              </a:rPr>
              <a:t>УВО) - </a:t>
            </a:r>
            <a:endParaRPr b="1" dirty="0" lang="ru-RU" sz="3200">
              <a:solidFill>
                <a:srgbClr val="B82C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" r="-5"/>
          <a:stretch/>
        </p:blipFill>
        <p:spPr>
          <a:xfrm>
            <a:off x="3432442" y="2348880"/>
            <a:ext cx="5604053" cy="363039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2348880"/>
            <a:ext cx="3563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lvl="0" marL="342900">
              <a:buClr>
                <a:srgbClr val="CC3300"/>
              </a:buClr>
              <a:buFont charset="2" pitchFamily="2" typeface="Wingdings"/>
              <a:buChar char="§"/>
            </a:pPr>
            <a:r>
              <a:rPr dirty="0" lang="ru-RU" smtClean="0" sz="2800">
                <a:solidFill>
                  <a:prstClr val="black"/>
                </a:solidFill>
              </a:rPr>
              <a:t>для </a:t>
            </a:r>
            <a:r>
              <a:rPr dirty="0" lang="ru-RU" sz="2800">
                <a:solidFill>
                  <a:prstClr val="black"/>
                </a:solidFill>
              </a:rPr>
              <a:t>специальности 1-79 01 01 «Лечебное дело» (</a:t>
            </a:r>
            <a:r>
              <a:rPr dirty="0" err="1" lang="ru-RU" sz="2800">
                <a:solidFill>
                  <a:prstClr val="black"/>
                </a:solidFill>
              </a:rPr>
              <a:t>General</a:t>
            </a:r>
            <a:r>
              <a:rPr dirty="0" lang="ru-RU" sz="2800">
                <a:solidFill>
                  <a:prstClr val="black"/>
                </a:solidFill>
              </a:rPr>
              <a:t> </a:t>
            </a:r>
            <a:r>
              <a:rPr dirty="0" err="1" lang="ru-RU" sz="2800">
                <a:solidFill>
                  <a:prstClr val="black"/>
                </a:solidFill>
              </a:rPr>
              <a:t>medicine</a:t>
            </a:r>
            <a:r>
              <a:rPr dirty="0" lang="ru-RU" sz="2800">
                <a:solidFill>
                  <a:prstClr val="black"/>
                </a:solidFill>
              </a:rPr>
              <a:t>)</a:t>
            </a:r>
          </a:p>
          <a:p>
            <a:pPr indent="-342900" lvl="0" marL="342900">
              <a:buClr>
                <a:srgbClr val="CC3300"/>
              </a:buClr>
              <a:buFont charset="2" pitchFamily="2" typeface="Wingdings"/>
              <a:buChar char="§"/>
            </a:pPr>
            <a:r>
              <a:rPr dirty="0" lang="ru-RU" sz="2800">
                <a:solidFill>
                  <a:prstClr val="black"/>
                </a:solidFill>
              </a:rPr>
              <a:t>в течение одного семестра</a:t>
            </a:r>
          </a:p>
          <a:p>
            <a:pPr indent="-342900" lvl="0" marL="342900">
              <a:buClr>
                <a:srgbClr val="CC3300"/>
              </a:buClr>
              <a:buFont charset="2" pitchFamily="2" typeface="Wingdings"/>
              <a:buChar char="§"/>
            </a:pPr>
            <a:r>
              <a:rPr dirty="0" lang="ru-RU" sz="2800">
                <a:solidFill>
                  <a:prstClr val="black"/>
                </a:solidFill>
              </a:rPr>
              <a:t>форма контроля – </a:t>
            </a:r>
            <a:r>
              <a:rPr dirty="0" lang="ru-RU" smtClean="0" sz="2800">
                <a:solidFill>
                  <a:prstClr val="black"/>
                </a:solidFill>
              </a:rPr>
              <a:t>зачет</a:t>
            </a:r>
            <a:endParaRPr dirty="0" lang="ru-RU" sz="28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2AEA594-7890-410D-9AB2-6B10FDA80EE2}" type="slidenum">
              <a:rPr lang="ru-RU" smtClean="0" sz="2000">
                <a:solidFill>
                  <a:srgbClr val="B82C00"/>
                </a:solidFill>
              </a:rPr>
              <a:t>2</a:t>
            </a:fld>
            <a:endParaRPr dirty="0" lang="ru-RU" sz="2000">
              <a:solidFill>
                <a:srgbClr val="B82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67713"/>
      </p:ext>
    </p:extLst>
  </p:cSld>
  <p:clrMapOvr>
    <a:masterClrMapping/>
  </p:clrMapOvr>
  <p:transition spd="slow">
    <p:pull dir="ld"/>
  </p:transition>
  <p:timing>
    <p:tnLst>
      <p:par>
        <p:cTn dur="indefinite" id="1" nodeType="tmRoot" restart="never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07288" cy="720080"/>
          </a:xfrm>
        </p:spPr>
        <p:txBody>
          <a:bodyPr anchor="ctr" bIns="45720" lIns="91440" rIns="91440" rtlCol="0" tIns="45720" vert="horz">
            <a:normAutofit/>
          </a:bodyPr>
          <a:lstStyle/>
          <a:p>
            <a:r>
              <a:rPr b="1" dirty="0" lang="ru-RU" sz="2800">
                <a:solidFill>
                  <a:srgbClr val="B82C00"/>
                </a:solidFill>
              </a:rPr>
              <a:t>Широкие возможности для коммуникации </a:t>
            </a:r>
            <a:r>
              <a:rPr b="1" dirty="0" lang="en-US" smtClean="0" sz="2800">
                <a:solidFill>
                  <a:srgbClr val="B82C00"/>
                </a:solidFill>
              </a:rPr>
              <a:t> </a:t>
            </a:r>
            <a:r>
              <a:rPr b="1" dirty="0" lang="ru-RU" smtClean="0" sz="2800">
                <a:solidFill>
                  <a:srgbClr val="B82C00"/>
                </a:solidFill>
              </a:rPr>
              <a:t>в </a:t>
            </a:r>
            <a:r>
              <a:rPr b="1" dirty="0" lang="en-US" smtClean="0" sz="2800">
                <a:solidFill>
                  <a:srgbClr val="B82C00"/>
                </a:solidFill>
              </a:rPr>
              <a:t>Moodle</a:t>
            </a:r>
            <a:endParaRPr b="1" dirty="0" lang="ru-RU" sz="2800">
              <a:solidFill>
                <a:srgbClr val="B82C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5"/>
            <a:ext cx="4716016" cy="6093296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CC3300"/>
              </a:buClr>
              <a:buFont charset="2" pitchFamily="2" typeface="Wingdings"/>
              <a:buChar char="§"/>
            </a:pPr>
            <a:r>
              <a:rPr dirty="0" lang="ru-RU" sz="4400">
                <a:solidFill>
                  <a:prstClr val="black"/>
                </a:solidFill>
              </a:rPr>
              <a:t>В </a:t>
            </a:r>
            <a:r>
              <a:rPr b="1" dirty="0" lang="ru-RU" sz="4400">
                <a:solidFill>
                  <a:prstClr val="black"/>
                </a:solidFill>
              </a:rPr>
              <a:t>форуме</a:t>
            </a:r>
            <a:r>
              <a:rPr dirty="0" lang="ru-RU" sz="4400">
                <a:solidFill>
                  <a:prstClr val="black"/>
                </a:solidFill>
              </a:rPr>
              <a:t> можно проводить обсуждение по группам, оценивать сообщения, прикреплять к ним файлы любых форматов. </a:t>
            </a:r>
            <a:endParaRPr dirty="0" lang="ru-RU" sz="4400">
              <a:solidFill>
                <a:prstClr val="black"/>
              </a:solidFill>
            </a:endParaRPr>
          </a:p>
          <a:p>
            <a:pPr>
              <a:buClr>
                <a:srgbClr val="CC3300"/>
              </a:buClr>
              <a:buFont charset="2" pitchFamily="2" typeface="Wingdings"/>
              <a:buChar char="§"/>
            </a:pPr>
            <a:r>
              <a:rPr dirty="0" lang="ru-RU" sz="4400">
                <a:solidFill>
                  <a:prstClr val="black"/>
                </a:solidFill>
              </a:rPr>
              <a:t>В </a:t>
            </a:r>
            <a:r>
              <a:rPr b="1" dirty="0" lang="ru-RU" sz="4400">
                <a:solidFill>
                  <a:prstClr val="black"/>
                </a:solidFill>
              </a:rPr>
              <a:t>личных сообщениях </a:t>
            </a:r>
            <a:r>
              <a:rPr dirty="0" lang="ru-RU" sz="4400">
                <a:solidFill>
                  <a:prstClr val="black"/>
                </a:solidFill>
              </a:rPr>
              <a:t>и </a:t>
            </a:r>
            <a:r>
              <a:rPr b="1" dirty="0" lang="ru-RU" sz="4400">
                <a:solidFill>
                  <a:prstClr val="black"/>
                </a:solidFill>
              </a:rPr>
              <a:t>комментариях</a:t>
            </a:r>
            <a:r>
              <a:rPr dirty="0" lang="ru-RU" sz="4400">
                <a:solidFill>
                  <a:prstClr val="black"/>
                </a:solidFill>
              </a:rPr>
              <a:t> – обсудить конкретную проблему с преподавателем лично. В</a:t>
            </a:r>
            <a:r>
              <a:rPr b="1" dirty="0" lang="ru-RU" sz="4400">
                <a:solidFill>
                  <a:prstClr val="black"/>
                </a:solidFill>
              </a:rPr>
              <a:t> чате </a:t>
            </a:r>
            <a:r>
              <a:rPr dirty="0" lang="ru-RU" sz="4400">
                <a:solidFill>
                  <a:prstClr val="black"/>
                </a:solidFill>
              </a:rPr>
              <a:t>обсуждение происходит в режиме реального времени. </a:t>
            </a:r>
            <a:endParaRPr dirty="0" lang="ru-RU" sz="4400">
              <a:solidFill>
                <a:prstClr val="black"/>
              </a:solidFill>
            </a:endParaRPr>
          </a:p>
          <a:p>
            <a:pPr>
              <a:buClr>
                <a:srgbClr val="CC3300"/>
              </a:buClr>
              <a:buFont charset="2" pitchFamily="2" typeface="Wingdings"/>
              <a:buChar char="§"/>
            </a:pPr>
            <a:r>
              <a:rPr dirty="0" lang="ru-RU" sz="4400">
                <a:solidFill>
                  <a:prstClr val="black"/>
                </a:solidFill>
              </a:rPr>
              <a:t>Рассылки </a:t>
            </a:r>
            <a:r>
              <a:rPr dirty="0" lang="ru-RU" sz="4400">
                <a:solidFill>
                  <a:prstClr val="black"/>
                </a:solidFill>
              </a:rPr>
              <a:t>оперативно информируют всех участников курса или отдельные группы о текущих </a:t>
            </a:r>
            <a:r>
              <a:rPr dirty="0" lang="ru-RU" sz="4400">
                <a:solidFill>
                  <a:prstClr val="black"/>
                </a:solidFill>
              </a:rPr>
              <a:t>событиях.</a:t>
            </a:r>
            <a:endParaRPr dirty="0" lang="ru-RU" sz="4400">
              <a:solidFill>
                <a:prstClr val="black"/>
              </a:solidFill>
            </a:endParaRPr>
          </a:p>
          <a:p>
            <a:pPr>
              <a:buClr>
                <a:srgbClr val="CC3300"/>
              </a:buClr>
            </a:pPr>
            <a:endParaRPr dirty="0" lang="ru-RU" sz="20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" r="25"/>
          <a:stretch/>
        </p:blipFill>
        <p:spPr>
          <a:xfrm>
            <a:off x="4817720" y="986472"/>
            <a:ext cx="4223318" cy="5544616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2AEA594-7890-410D-9AB2-6B10FDA80EE2}" type="slidenum">
              <a:rPr lang="ru-RU" smtClean="0" sz="2000">
                <a:solidFill>
                  <a:srgbClr val="B82C00"/>
                </a:solidFill>
              </a:rPr>
              <a:t>20</a:t>
            </a:fld>
            <a:endParaRPr dirty="0" lang="ru-RU" sz="2000">
              <a:solidFill>
                <a:srgbClr val="B82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78266"/>
      </p:ext>
    </p:extLst>
  </p:cSld>
  <p:clrMapOvr>
    <a:masterClrMapping/>
  </p:clrMapOvr>
  <p:transition spd="slow">
    <p:pull dir="ld"/>
  </p:transition>
  <p:timing>
    <p:tnLst>
      <p:par>
        <p:cTn dur="indefinite" id="1" nodeType="tmRoot" restart="never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192"/>
            <a:ext cx="7200800" cy="634082"/>
          </a:xfrm>
        </p:spPr>
        <p:txBody>
          <a:bodyPr anchor="ctr" bIns="45720" lIns="91440" rIns="91440" rtlCol="0" tIns="45720" vert="horz">
            <a:normAutofit/>
          </a:bodyPr>
          <a:lstStyle/>
          <a:p>
            <a:r>
              <a:rPr b="1" dirty="0" lang="ru-RU" smtClean="0" sz="3000">
                <a:solidFill>
                  <a:srgbClr val="B82C00"/>
                </a:solidFill>
              </a:rPr>
              <a:t>Выводы</a:t>
            </a:r>
            <a:endParaRPr b="1" dirty="0" lang="ru-RU" sz="2800">
              <a:solidFill>
                <a:srgbClr val="B82C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7074956" cy="3456384"/>
          </a:xfrm>
        </p:spPr>
        <p:txBody>
          <a:bodyPr>
            <a:normAutofit lnSpcReduction="10000"/>
          </a:bodyPr>
          <a:lstStyle/>
          <a:p>
            <a:pPr indent="0" lvl="0" marL="0">
              <a:spcBef>
                <a:spcPct val="0"/>
              </a:spcBef>
              <a:buNone/>
            </a:pPr>
            <a:r>
              <a:rPr b="1" dirty="0" lang="ru-RU" sz="2800">
                <a:solidFill>
                  <a:srgbClr val="B82C00"/>
                </a:solidFill>
                <a:latin typeface="+mj-lt"/>
                <a:ea typeface="+mj-ea"/>
                <a:cs typeface="+mj-cs"/>
              </a:rPr>
              <a:t>Достоинства </a:t>
            </a:r>
            <a:r>
              <a:rPr b="1" dirty="0" lang="en-US" sz="2800">
                <a:solidFill>
                  <a:srgbClr val="B82C00"/>
                </a:solidFill>
                <a:latin typeface="+mj-lt"/>
                <a:ea typeface="+mj-ea"/>
                <a:cs typeface="+mj-cs"/>
              </a:rPr>
              <a:t>Moodle</a:t>
            </a:r>
            <a:r>
              <a:rPr b="1" dirty="0" lang="ru-RU" sz="2800">
                <a:solidFill>
                  <a:srgbClr val="B82C00"/>
                </a:solidFill>
                <a:latin typeface="+mj-lt"/>
                <a:ea typeface="+mj-ea"/>
                <a:cs typeface="+mj-cs"/>
              </a:rPr>
              <a:t>-технологии </a:t>
            </a:r>
            <a:r>
              <a:rPr b="1" dirty="0" lang="ru-RU" sz="2800" u="sng">
                <a:solidFill>
                  <a:srgbClr val="B82C00"/>
                </a:solidFill>
                <a:latin typeface="+mj-lt"/>
                <a:ea typeface="+mj-ea"/>
                <a:cs typeface="+mj-cs"/>
              </a:rPr>
              <a:t>для </a:t>
            </a:r>
            <a:r>
              <a:rPr b="1" dirty="0" lang="ru-RU" smtClean="0" sz="2800" u="sng">
                <a:solidFill>
                  <a:srgbClr val="B82C00"/>
                </a:solidFill>
                <a:latin typeface="+mj-lt"/>
                <a:ea typeface="+mj-ea"/>
                <a:cs typeface="+mj-cs"/>
              </a:rPr>
              <a:t>студентов:</a:t>
            </a:r>
            <a:endParaRPr b="1" dirty="0" lang="ru-RU" sz="2800" u="sng">
              <a:solidFill>
                <a:srgbClr val="B82C0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400"/>
              </a:spcBef>
              <a:buClr>
                <a:srgbClr val="CC3300"/>
              </a:buClr>
              <a:buFont charset="2" pitchFamily="2" typeface="Wingdings"/>
              <a:buChar char="§"/>
            </a:pPr>
            <a:r>
              <a:rPr dirty="0" lang="ru-RU" smtClean="0" sz="2800"/>
              <a:t>учиться </a:t>
            </a:r>
            <a:r>
              <a:rPr dirty="0" lang="ru-RU" sz="2800"/>
              <a:t>в любое время, в любом месте, в удобном темпе,</a:t>
            </a:r>
          </a:p>
          <a:p>
            <a:pPr>
              <a:spcBef>
                <a:spcPts val="400"/>
              </a:spcBef>
              <a:buClr>
                <a:srgbClr val="CC3300"/>
              </a:buClr>
              <a:buFont charset="2" pitchFamily="2" typeface="Wingdings"/>
              <a:buChar char="§"/>
            </a:pPr>
            <a:r>
              <a:rPr dirty="0" lang="ru-RU" smtClean="0" sz="2800"/>
              <a:t>эффективнее использовать время на </a:t>
            </a:r>
            <a:r>
              <a:rPr dirty="0" lang="ru-RU" sz="2800"/>
              <a:t>глубокое изучение </a:t>
            </a:r>
            <a:r>
              <a:rPr dirty="0" lang="ru-RU" smtClean="0" sz="2800"/>
              <a:t>тем</a:t>
            </a:r>
            <a:r>
              <a:rPr dirty="0" lang="ru-RU" sz="2800"/>
              <a:t>,</a:t>
            </a:r>
          </a:p>
          <a:p>
            <a:pPr>
              <a:spcBef>
                <a:spcPts val="400"/>
              </a:spcBef>
              <a:buClr>
                <a:srgbClr val="CC3300"/>
              </a:buClr>
              <a:buFont charset="2" pitchFamily="2" typeface="Wingdings"/>
              <a:buChar char="§"/>
            </a:pPr>
            <a:r>
              <a:rPr dirty="0" lang="ru-RU" sz="2800"/>
              <a:t>лучше усваивать </a:t>
            </a:r>
            <a:r>
              <a:rPr dirty="0" lang="ru-RU" smtClean="0" sz="2800"/>
              <a:t>знания и получать практические навыки.</a:t>
            </a:r>
            <a:endParaRPr dirty="0" lang="ru-RU" sz="2800"/>
          </a:p>
          <a:p>
            <a:pPr indent="0" marL="0">
              <a:buNone/>
            </a:pPr>
            <a:endParaRPr dirty="0" lang="ru-RU" smtClean="0" sz="2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"/>
          <a:stretch/>
        </p:blipFill>
        <p:spPr>
          <a:xfrm>
            <a:off x="4389096" y="3645024"/>
            <a:ext cx="2564548" cy="310038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29" y="228700"/>
            <a:ext cx="2042871" cy="6485886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2AEA594-7890-410D-9AB2-6B10FDA80EE2}" type="slidenum">
              <a:rPr lang="ru-RU" smtClean="0" sz="2000">
                <a:solidFill>
                  <a:srgbClr val="B82C00"/>
                </a:solidFill>
              </a:rPr>
              <a:t>21</a:t>
            </a:fld>
            <a:endParaRPr dirty="0" lang="ru-RU" sz="2000">
              <a:solidFill>
                <a:srgbClr val="B82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78266"/>
      </p:ext>
    </p:extLst>
  </p:cSld>
  <p:clrMapOvr>
    <a:masterClrMapping/>
  </p:clrMapOvr>
  <p:transition spd="slow">
    <p:pull dir="ld"/>
  </p:transition>
  <p:timing>
    <p:tnLst>
      <p:par>
        <p:cTn dur="indefinite" id="1" nodeType="tmRoot" restart="never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 anchor="ctr" bIns="45720" lIns="91440" rIns="91440" rtlCol="0" tIns="45720" vert="horz">
            <a:normAutofit/>
          </a:bodyPr>
          <a:lstStyle/>
          <a:p>
            <a:r>
              <a:rPr b="1" dirty="0" lang="ru-RU" smtClean="0" sz="3000">
                <a:solidFill>
                  <a:srgbClr val="B82C00"/>
                </a:solidFill>
              </a:rPr>
              <a:t>Выводы</a:t>
            </a:r>
            <a:endParaRPr b="1" dirty="0" lang="ru-RU" sz="2800">
              <a:solidFill>
                <a:srgbClr val="B82C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3168352"/>
          </a:xfrm>
        </p:spPr>
        <p:txBody>
          <a:bodyPr>
            <a:normAutofit fontScale="92500"/>
          </a:bodyPr>
          <a:lstStyle/>
          <a:p>
            <a:pPr indent="0" lvl="0" marL="0">
              <a:buNone/>
            </a:pPr>
            <a:r>
              <a:rPr b="1" dirty="0" lang="ru-RU" smtClean="0" sz="3000">
                <a:solidFill>
                  <a:srgbClr val="B82C00"/>
                </a:solidFill>
              </a:rPr>
              <a:t>Достоинства </a:t>
            </a:r>
            <a:r>
              <a:rPr b="1" dirty="0" lang="en-US" sz="3000">
                <a:solidFill>
                  <a:srgbClr val="B82C00"/>
                </a:solidFill>
              </a:rPr>
              <a:t>Moodle</a:t>
            </a:r>
            <a:r>
              <a:rPr b="1" dirty="0" lang="ru-RU" sz="3000">
                <a:solidFill>
                  <a:srgbClr val="B82C00"/>
                </a:solidFill>
              </a:rPr>
              <a:t>-технологии </a:t>
            </a:r>
            <a:r>
              <a:rPr b="1" dirty="0" lang="ru-RU" sz="3000" u="sng">
                <a:solidFill>
                  <a:srgbClr val="B82C00"/>
                </a:solidFill>
              </a:rPr>
              <a:t>для </a:t>
            </a:r>
            <a:r>
              <a:rPr b="1" dirty="0" lang="ru-RU" smtClean="0" sz="3000" u="sng">
                <a:solidFill>
                  <a:srgbClr val="B82C00"/>
                </a:solidFill>
              </a:rPr>
              <a:t>преподавателей:</a:t>
            </a:r>
            <a:endParaRPr b="1" dirty="0" lang="ru-RU" sz="3000" u="sng">
              <a:solidFill>
                <a:srgbClr val="B82C00"/>
              </a:solidFill>
            </a:endParaRPr>
          </a:p>
          <a:p>
            <a:pPr lvl="0">
              <a:spcBef>
                <a:spcPts val="400"/>
              </a:spcBef>
              <a:buClr>
                <a:srgbClr val="CC3300"/>
              </a:buClr>
              <a:buFont charset="2" pitchFamily="2" typeface="Wingdings"/>
              <a:buChar char="§"/>
            </a:pPr>
            <a:r>
              <a:rPr dirty="0" lang="ru-RU" sz="2800"/>
              <a:t>поддерживать курс в актуальном состоянии,</a:t>
            </a:r>
          </a:p>
          <a:p>
            <a:pPr lvl="0">
              <a:spcBef>
                <a:spcPts val="400"/>
              </a:spcBef>
              <a:buClr>
                <a:srgbClr val="CC3300"/>
              </a:buClr>
              <a:buFont charset="2" pitchFamily="2" typeface="Wingdings"/>
              <a:buChar char="§"/>
            </a:pPr>
            <a:r>
              <a:rPr dirty="0" lang="ru-RU" sz="2800"/>
              <a:t>менять порядок и способ подачи материала в зависимости от работы группы,</a:t>
            </a:r>
          </a:p>
          <a:p>
            <a:pPr lvl="0">
              <a:spcBef>
                <a:spcPts val="400"/>
              </a:spcBef>
              <a:buClr>
                <a:srgbClr val="CC3300"/>
              </a:buClr>
              <a:buFont charset="2" pitchFamily="2" typeface="Wingdings"/>
              <a:buChar char="§"/>
            </a:pPr>
            <a:r>
              <a:rPr dirty="0" lang="ru-RU" sz="2800"/>
              <a:t>тратить больше времени на творческую работу и профессиональный рост,</a:t>
            </a:r>
          </a:p>
          <a:p>
            <a:pPr>
              <a:spcBef>
                <a:spcPts val="400"/>
              </a:spcBef>
              <a:buClr>
                <a:srgbClr val="CC3300"/>
              </a:buClr>
              <a:buFont charset="2" pitchFamily="2" typeface="Wingdings"/>
              <a:buChar char="§"/>
            </a:pPr>
            <a:r>
              <a:rPr dirty="0" lang="ru-RU" sz="2800"/>
              <a:t>поддерживать обратную связь со </a:t>
            </a:r>
            <a:r>
              <a:rPr dirty="0" lang="ru-RU" sz="2800"/>
              <a:t>студентами</a:t>
            </a:r>
            <a:endParaRPr dirty="0" lang="ru-RU" sz="2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38" r="16"/>
          <a:stretch/>
        </p:blipFill>
        <p:spPr>
          <a:xfrm>
            <a:off x="2123728" y="3861048"/>
            <a:ext cx="5967040" cy="2913042"/>
          </a:xfrm>
          <a:prstGeom prst="rect">
            <a:avLst/>
          </a:prstGeom>
          <a:ln>
            <a:solidFill>
              <a:srgbClr val="B82C00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2AEA594-7890-410D-9AB2-6B10FDA80EE2}" type="slidenum">
              <a:rPr lang="ru-RU" smtClean="0" sz="2000">
                <a:solidFill>
                  <a:srgbClr val="B82C00"/>
                </a:solidFill>
              </a:rPr>
              <a:t>22</a:t>
            </a:fld>
            <a:endParaRPr dirty="0" lang="ru-RU" sz="2000">
              <a:solidFill>
                <a:srgbClr val="B82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25103"/>
      </p:ext>
    </p:extLst>
  </p:cSld>
  <p:clrMapOvr>
    <a:masterClrMapping/>
  </p:clrMapOvr>
  <p:transition spd="slow">
    <p:pull dir="ld"/>
  </p:transition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6912768" cy="3888431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854696" cy="8164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18506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00811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B82C00"/>
                </a:solidFill>
              </a:rPr>
              <a:t>Методическое обеспечение лабораторного практикума по информатике в медицине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184576"/>
          </a:xfrm>
        </p:spPr>
        <p:txBody>
          <a:bodyPr>
            <a:noAutofit/>
          </a:bodyPr>
          <a:lstStyle/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800" dirty="0"/>
              <a:t>«</a:t>
            </a:r>
            <a:r>
              <a:rPr lang="ru-RU" sz="2800" dirty="0">
                <a:solidFill>
                  <a:prstClr val="black"/>
                </a:solidFill>
              </a:rPr>
              <a:t>Руководство к лабораторным занятиям по информатике для студентов факультета иностранных учащихся» («</a:t>
            </a:r>
            <a:r>
              <a:rPr lang="ru-RU" sz="2800" dirty="0" err="1">
                <a:solidFill>
                  <a:prstClr val="black"/>
                </a:solidFill>
              </a:rPr>
              <a:t>Informatics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Laboratory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Guide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for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Students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of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the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Faculty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of</a:t>
            </a:r>
            <a:r>
              <a:rPr lang="ru-RU" sz="2800" dirty="0">
                <a:solidFill>
                  <a:prstClr val="black"/>
                </a:solidFill>
              </a:rPr>
              <a:t>  </a:t>
            </a:r>
            <a:r>
              <a:rPr lang="ru-RU" sz="2800" dirty="0" err="1">
                <a:solidFill>
                  <a:prstClr val="black"/>
                </a:solidFill>
              </a:rPr>
              <a:t>Foreing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Students</a:t>
            </a:r>
            <a:r>
              <a:rPr lang="ru-RU" sz="2800" dirty="0">
                <a:solidFill>
                  <a:prstClr val="black"/>
                </a:solidFill>
              </a:rPr>
              <a:t>») авторов </a:t>
            </a:r>
            <a:r>
              <a:rPr lang="ru-RU" sz="2800" dirty="0" err="1">
                <a:solidFill>
                  <a:prstClr val="black"/>
                </a:solidFill>
              </a:rPr>
              <a:t>Бертеля</a:t>
            </a:r>
            <a:r>
              <a:rPr lang="ru-RU" sz="2800" dirty="0">
                <a:solidFill>
                  <a:prstClr val="black"/>
                </a:solidFill>
              </a:rPr>
              <a:t> И.М., Завадской В.М., </a:t>
            </a:r>
            <a:r>
              <a:rPr lang="ru-RU" sz="2800" dirty="0" err="1">
                <a:solidFill>
                  <a:prstClr val="black"/>
                </a:solidFill>
              </a:rPr>
              <a:t>Клинцевича</a:t>
            </a:r>
            <a:r>
              <a:rPr lang="ru-RU" sz="2800" dirty="0">
                <a:solidFill>
                  <a:prstClr val="black"/>
                </a:solidFill>
              </a:rPr>
              <a:t> С.И., </a:t>
            </a:r>
            <a:r>
              <a:rPr lang="ru-RU" sz="2800" dirty="0" err="1">
                <a:solidFill>
                  <a:prstClr val="black"/>
                </a:solidFill>
              </a:rPr>
              <a:t>Наумюк</a:t>
            </a:r>
            <a:r>
              <a:rPr lang="ru-RU" sz="2800" dirty="0">
                <a:solidFill>
                  <a:prstClr val="black"/>
                </a:solidFill>
              </a:rPr>
              <a:t> Е.П. </a:t>
            </a: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800" dirty="0">
                <a:solidFill>
                  <a:prstClr val="black"/>
                </a:solidFill>
              </a:rPr>
              <a:t>ЭУМК «</a:t>
            </a:r>
            <a:r>
              <a:rPr lang="ru-RU" sz="2800" dirty="0" err="1">
                <a:solidFill>
                  <a:prstClr val="black"/>
                </a:solidFill>
              </a:rPr>
              <a:t>Computer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Studies</a:t>
            </a:r>
            <a:r>
              <a:rPr lang="ru-RU" sz="2800" dirty="0">
                <a:solidFill>
                  <a:prstClr val="black"/>
                </a:solidFill>
              </a:rPr>
              <a:t> /Информатика в медицине» для специальности 1-79 01 01 «Лечебное дело» для ФИУ (англ. язык обучения» регистрационный номер № 4141606498 от 02.02.2016)	 </a:t>
            </a:r>
            <a:r>
              <a:rPr lang="ru-RU" sz="2800" dirty="0" err="1">
                <a:solidFill>
                  <a:prstClr val="black"/>
                </a:solidFill>
              </a:rPr>
              <a:t>Калюта</a:t>
            </a:r>
            <a:r>
              <a:rPr lang="ru-RU" sz="2800" dirty="0">
                <a:solidFill>
                  <a:prstClr val="black"/>
                </a:solidFill>
              </a:rPr>
              <a:t> Е.А., </a:t>
            </a:r>
            <a:r>
              <a:rPr lang="ru-RU" sz="2800" dirty="0" err="1">
                <a:solidFill>
                  <a:prstClr val="black"/>
                </a:solidFill>
              </a:rPr>
              <a:t>Наумюк</a:t>
            </a:r>
            <a:r>
              <a:rPr lang="ru-RU" sz="2800" dirty="0">
                <a:solidFill>
                  <a:prstClr val="black"/>
                </a:solidFill>
              </a:rPr>
              <a:t> Е.П., Завадская В.М. </a:t>
            </a: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800" dirty="0">
                <a:solidFill>
                  <a:prstClr val="black"/>
                </a:solidFill>
              </a:rPr>
              <a:t>информационно-образовательная среда </a:t>
            </a:r>
            <a:r>
              <a:rPr lang="ru-RU" sz="2800" dirty="0" err="1">
                <a:solidFill>
                  <a:prstClr val="black"/>
                </a:solidFill>
              </a:rPr>
              <a:t>Moodle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z="2000" smtClean="0">
                <a:solidFill>
                  <a:srgbClr val="B82C00"/>
                </a:solidFill>
              </a:rPr>
              <a:t>3</a:t>
            </a:fld>
            <a:endParaRPr lang="ru-RU" sz="2000" dirty="0">
              <a:solidFill>
                <a:srgbClr val="B82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2523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65" y="0"/>
            <a:ext cx="9115535" cy="90872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B82C00"/>
                </a:solidFill>
              </a:rPr>
              <a:t>ЭУМК «</a:t>
            </a:r>
            <a:r>
              <a:rPr lang="ru-RU" sz="3000" b="1" dirty="0" err="1">
                <a:solidFill>
                  <a:srgbClr val="B82C00"/>
                </a:solidFill>
              </a:rPr>
              <a:t>Computer</a:t>
            </a:r>
            <a:r>
              <a:rPr lang="ru-RU" sz="3000" b="1" dirty="0">
                <a:solidFill>
                  <a:srgbClr val="B82C00"/>
                </a:solidFill>
              </a:rPr>
              <a:t> </a:t>
            </a:r>
            <a:r>
              <a:rPr lang="ru-RU" sz="3000" b="1" dirty="0" err="1">
                <a:solidFill>
                  <a:srgbClr val="B82C00"/>
                </a:solidFill>
              </a:rPr>
              <a:t>Studies</a:t>
            </a:r>
            <a:r>
              <a:rPr lang="ru-RU" sz="3000" b="1" dirty="0">
                <a:solidFill>
                  <a:srgbClr val="B82C00"/>
                </a:solidFill>
              </a:rPr>
              <a:t> /Информатика в медицине»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3275856" cy="5877272"/>
          </a:xfrm>
        </p:spPr>
        <p:txBody>
          <a:bodyPr>
            <a:no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ru-RU" sz="2800" b="1" dirty="0" smtClean="0">
                <a:solidFill>
                  <a:srgbClr val="B82C00"/>
                </a:solidFill>
                <a:latin typeface="+mj-lt"/>
                <a:ea typeface="+mj-ea"/>
                <a:cs typeface="+mj-cs"/>
              </a:rPr>
              <a:t>Стандартные </a:t>
            </a:r>
            <a:r>
              <a:rPr lang="ru-RU" sz="2800" b="1" dirty="0">
                <a:solidFill>
                  <a:srgbClr val="B82C00"/>
                </a:solidFill>
                <a:latin typeface="+mj-lt"/>
                <a:ea typeface="+mj-ea"/>
                <a:cs typeface="+mj-cs"/>
              </a:rPr>
              <a:t>разделы</a:t>
            </a:r>
            <a:r>
              <a:rPr lang="ru-RU" sz="2800" b="1" dirty="0" smtClean="0">
                <a:solidFill>
                  <a:srgbClr val="B82C00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indent="0">
              <a:lnSpc>
                <a:spcPts val="2100"/>
              </a:lnSpc>
              <a:buNone/>
            </a:pPr>
            <a:r>
              <a:rPr lang="ru-RU" sz="2800" b="1" dirty="0" smtClean="0">
                <a:solidFill>
                  <a:srgbClr val="B82C00"/>
                </a:solidFill>
                <a:latin typeface="+mj-lt"/>
                <a:ea typeface="+mj-ea"/>
                <a:cs typeface="+mj-cs"/>
              </a:rPr>
              <a:t> </a:t>
            </a:r>
            <a:endParaRPr lang="ru-RU" sz="2800" b="1" dirty="0">
              <a:solidFill>
                <a:srgbClr val="B82C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21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800" dirty="0">
                <a:solidFill>
                  <a:prstClr val="black"/>
                </a:solidFill>
              </a:rPr>
              <a:t>программа дисциплины</a:t>
            </a:r>
          </a:p>
          <a:p>
            <a:pPr>
              <a:lnSpc>
                <a:spcPts val="21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800" dirty="0">
                <a:solidFill>
                  <a:prstClr val="black"/>
                </a:solidFill>
              </a:rPr>
              <a:t>вопросы к занятиям</a:t>
            </a:r>
          </a:p>
          <a:p>
            <a:pPr>
              <a:lnSpc>
                <a:spcPts val="21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800" dirty="0">
                <a:solidFill>
                  <a:prstClr val="black"/>
                </a:solidFill>
              </a:rPr>
              <a:t>названия лабораторных работ</a:t>
            </a:r>
          </a:p>
          <a:p>
            <a:pPr>
              <a:lnSpc>
                <a:spcPts val="21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800" dirty="0">
                <a:solidFill>
                  <a:prstClr val="black"/>
                </a:solidFill>
              </a:rPr>
              <a:t>отчеты по лабораторным работам</a:t>
            </a:r>
          </a:p>
          <a:p>
            <a:pPr>
              <a:lnSpc>
                <a:spcPts val="21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800" dirty="0">
                <a:solidFill>
                  <a:prstClr val="black"/>
                </a:solidFill>
              </a:rPr>
              <a:t>мультимедийные презентации к лекциям, лабораторно-практическим занятиям и др.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5" t="7990" r="9662"/>
          <a:stretch/>
        </p:blipFill>
        <p:spPr>
          <a:xfrm>
            <a:off x="3131840" y="908720"/>
            <a:ext cx="5415358" cy="5048852"/>
          </a:xfrm>
          <a:prstGeom prst="rect">
            <a:avLst/>
          </a:prstGeom>
          <a:ln>
            <a:solidFill>
              <a:srgbClr val="CC33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1412776"/>
            <a:ext cx="5387835" cy="5256584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z="2000" smtClean="0">
                <a:solidFill>
                  <a:srgbClr val="B82C00"/>
                </a:solidFill>
              </a:rPr>
              <a:t>4</a:t>
            </a:fld>
            <a:endParaRPr lang="ru-RU" sz="2000" dirty="0">
              <a:solidFill>
                <a:srgbClr val="B82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2523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22722"/>
          </a:xfrm>
        </p:spPr>
        <p:txBody>
          <a:bodyPr anchor="ctr" bIns="45720" lIns="91440" rIns="91440" rtlCol="0" tIns="45720" vert="horz">
            <a:normAutofit/>
          </a:bodyPr>
          <a:lstStyle/>
          <a:p>
            <a:r>
              <a:rPr b="1" dirty="0" lang="ru-RU" smtClean="0" sz="3200">
                <a:solidFill>
                  <a:srgbClr val="B82C00"/>
                </a:solidFill>
              </a:rPr>
              <a:t>Лекции </a:t>
            </a:r>
            <a:r>
              <a:rPr b="1" dirty="0" lang="ru-RU" sz="3200">
                <a:solidFill>
                  <a:srgbClr val="B82C00"/>
                </a:solidFill>
              </a:rPr>
              <a:t>и </a:t>
            </a:r>
            <a:r>
              <a:rPr b="1" dirty="0" lang="ru-RU" smtClean="0" sz="3200">
                <a:solidFill>
                  <a:srgbClr val="B82C00"/>
                </a:solidFill>
              </a:rPr>
              <a:t>практически</a:t>
            </a:r>
            <a:r>
              <a:rPr b="1" dirty="0" lang="en-US" smtClean="0" sz="3200">
                <a:solidFill>
                  <a:srgbClr val="B82C00"/>
                </a:solidFill>
              </a:rPr>
              <a:t>e</a:t>
            </a:r>
            <a:r>
              <a:rPr b="1" dirty="0" lang="ru-RU" smtClean="0" sz="3200">
                <a:solidFill>
                  <a:srgbClr val="B82C00"/>
                </a:solidFill>
              </a:rPr>
              <a:t> </a:t>
            </a:r>
            <a:r>
              <a:rPr b="1" dirty="0" lang="ru-RU" sz="3200">
                <a:solidFill>
                  <a:srgbClr val="B82C00"/>
                </a:solidFill>
              </a:rPr>
              <a:t>занятия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784213"/>
            <a:ext cx="8856984" cy="18589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800">
                <a:solidFill>
                  <a:srgbClr val="B82C00"/>
                </a:solidFill>
                <a:latin typeface="+mj-lt"/>
                <a:ea typeface="+mj-ea"/>
                <a:cs typeface="+mj-cs"/>
              </a:rPr>
              <a:t>сопровождаются</a:t>
            </a:r>
            <a:endParaRPr dirty="0" lang="ru-RU" smtClean="0" sz="2000"/>
          </a:p>
          <a:p>
            <a:pPr indent="-342900" marL="342900">
              <a:lnSpc>
                <a:spcPts val="2100"/>
              </a:lnSpc>
              <a:spcBef>
                <a:spcPct val="20000"/>
              </a:spcBef>
              <a:buClr>
                <a:srgbClr val="CC3300"/>
              </a:buClr>
              <a:buFont charset="2" pitchFamily="2" typeface="Wingdings"/>
              <a:buChar char="§"/>
            </a:pPr>
            <a:r>
              <a:rPr dirty="0" lang="ru-RU" sz="2800">
                <a:solidFill>
                  <a:prstClr val="black"/>
                </a:solidFill>
              </a:rPr>
              <a:t>мультимедийными презентациями,</a:t>
            </a:r>
          </a:p>
          <a:p>
            <a:pPr indent="-342900" marL="342900">
              <a:lnSpc>
                <a:spcPts val="2100"/>
              </a:lnSpc>
              <a:spcBef>
                <a:spcPct val="20000"/>
              </a:spcBef>
              <a:buClr>
                <a:srgbClr val="CC3300"/>
              </a:buClr>
              <a:buFont charset="2" pitchFamily="2" typeface="Wingdings"/>
              <a:buChar char="§"/>
            </a:pPr>
            <a:r>
              <a:rPr dirty="0" lang="ru-RU" sz="2800">
                <a:solidFill>
                  <a:prstClr val="black"/>
                </a:solidFill>
              </a:rPr>
              <a:t>видеофайлами,</a:t>
            </a:r>
          </a:p>
          <a:p>
            <a:pPr indent="-342900" marL="342900">
              <a:lnSpc>
                <a:spcPts val="2100"/>
              </a:lnSpc>
              <a:spcBef>
                <a:spcPct val="20000"/>
              </a:spcBef>
              <a:buClr>
                <a:srgbClr val="CC3300"/>
              </a:buClr>
              <a:buFont charset="2" pitchFamily="2" typeface="Wingdings"/>
              <a:buChar char="§"/>
            </a:pPr>
            <a:r>
              <a:rPr dirty="0" lang="ru-RU" sz="2800">
                <a:solidFill>
                  <a:prstClr val="black"/>
                </a:solidFill>
              </a:rPr>
              <a:t>а</a:t>
            </a:r>
            <a:r>
              <a:rPr dirty="0" lang="ru-RU" smtClean="0" sz="2800">
                <a:solidFill>
                  <a:prstClr val="black"/>
                </a:solidFill>
              </a:rPr>
              <a:t>ктивно используется тестирование </a:t>
            </a:r>
            <a:r>
              <a:rPr dirty="0" lang="ru-RU" sz="2800">
                <a:solidFill>
                  <a:prstClr val="black"/>
                </a:solidFill>
              </a:rPr>
              <a:t>в </a:t>
            </a:r>
            <a:r>
              <a:rPr dirty="0" lang="ru-RU" smtClean="0" sz="2800">
                <a:solidFill>
                  <a:prstClr val="black"/>
                </a:solidFill>
              </a:rPr>
              <a:t>образовательной </a:t>
            </a:r>
            <a:r>
              <a:rPr dirty="0" lang="ru-RU" sz="2800">
                <a:solidFill>
                  <a:prstClr val="black"/>
                </a:solidFill>
              </a:rPr>
              <a:t>среде </a:t>
            </a:r>
            <a:r>
              <a:rPr dirty="0" err="1" lang="ru-RU" sz="2800">
                <a:solidFill>
                  <a:prstClr val="black"/>
                </a:solidFill>
              </a:rPr>
              <a:t>Moodle</a:t>
            </a:r>
            <a:r>
              <a:rPr dirty="0" lang="ru-RU" sz="280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81" r="25"/>
          <a:stretch/>
        </p:blipFill>
        <p:spPr bwMode="auto">
          <a:xfrm>
            <a:off x="107504" y="2643182"/>
            <a:ext cx="7416824" cy="2946057"/>
          </a:xfrm>
          <a:prstGeom prst="rect">
            <a:avLst/>
          </a:prstGeom>
          <a:noFill/>
          <a:ln>
            <a:solidFill>
              <a:srgbClr val="CC33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" r="-60"/>
          <a:stretch/>
        </p:blipFill>
        <p:spPr>
          <a:xfrm rot="5400000">
            <a:off x="4986132" y="2750446"/>
            <a:ext cx="3497982" cy="4423045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12AEA594-7890-410D-9AB2-6B10FDA80EE2}" type="slidenum">
              <a:rPr lang="ru-RU" smtClean="0" sz="2000">
                <a:solidFill>
                  <a:srgbClr val="B82C00"/>
                </a:solidFill>
              </a:rPr>
              <a:t>5</a:t>
            </a:fld>
            <a:endParaRPr dirty="0" lang="ru-RU" sz="2000">
              <a:solidFill>
                <a:srgbClr val="B82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75060"/>
      </p:ext>
    </p:extLst>
  </p:cSld>
  <p:clrMapOvr>
    <a:masterClrMapping/>
  </p:clrMapOvr>
  <p:transition spd="slow">
    <p:pull dir="ld"/>
  </p:transition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B82C00"/>
                </a:solidFill>
              </a:rPr>
              <a:t>Система </a:t>
            </a:r>
            <a:r>
              <a:rPr lang="ru-RU" sz="3200" b="1" dirty="0">
                <a:solidFill>
                  <a:srgbClr val="B82C00"/>
                </a:solidFill>
              </a:rPr>
              <a:t>дистанционного обучения </a:t>
            </a:r>
            <a:r>
              <a:rPr lang="en-US" sz="3200" b="1" dirty="0" smtClean="0">
                <a:solidFill>
                  <a:srgbClr val="B82C00"/>
                </a:solidFill>
              </a:rPr>
              <a:t>Moodle</a:t>
            </a:r>
            <a:r>
              <a:rPr lang="ru-RU" sz="3200" b="1" dirty="0" smtClean="0">
                <a:solidFill>
                  <a:srgbClr val="B82C00"/>
                </a:solidFill>
              </a:rPr>
              <a:t> -</a:t>
            </a:r>
            <a:endParaRPr lang="ru-RU" sz="3200" b="1" dirty="0">
              <a:solidFill>
                <a:srgbClr val="B82C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396044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/>
              <a:t>оптимальная среда </a:t>
            </a:r>
            <a:r>
              <a:rPr lang="ru-RU" sz="2600" dirty="0"/>
              <a:t>для обучения </a:t>
            </a:r>
            <a:r>
              <a:rPr lang="ru-RU" sz="2600" dirty="0" smtClean="0"/>
              <a:t>студентов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B82C00"/>
                </a:solidFill>
                <a:latin typeface="+mj-lt"/>
                <a:ea typeface="+mj-ea"/>
                <a:cs typeface="+mj-cs"/>
              </a:rPr>
              <a:t>Позволяет</a:t>
            </a: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600" dirty="0" smtClean="0"/>
              <a:t>создавать </a:t>
            </a:r>
            <a:r>
              <a:rPr lang="ru-RU" sz="2600" dirty="0"/>
              <a:t>и хранить электронные учебные </a:t>
            </a:r>
            <a:r>
              <a:rPr lang="ru-RU" sz="2600" dirty="0" smtClean="0"/>
              <a:t>материалы</a:t>
            </a: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600" dirty="0" smtClean="0"/>
              <a:t>задавать </a:t>
            </a:r>
            <a:r>
              <a:rPr lang="ru-RU" sz="2600" dirty="0"/>
              <a:t>последовательность их </a:t>
            </a:r>
            <a:r>
              <a:rPr lang="ru-RU" sz="2600" dirty="0" smtClean="0"/>
              <a:t>изучения</a:t>
            </a: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600" dirty="0" smtClean="0"/>
              <a:t>Осуществлять контроль знаний</a:t>
            </a: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600" dirty="0" smtClean="0"/>
              <a:t>доступ осуществляется </a:t>
            </a:r>
            <a:r>
              <a:rPr lang="ru-RU" sz="2600" dirty="0"/>
              <a:t>через </a:t>
            </a:r>
            <a:r>
              <a:rPr lang="ru-RU" sz="2600" dirty="0" smtClean="0"/>
              <a:t>Интернет</a:t>
            </a:r>
            <a:endParaRPr lang="ru-RU" sz="2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13047"/>
            <a:ext cx="4718050" cy="5645150"/>
          </a:xfrm>
          <a:prstGeom prst="rect">
            <a:avLst/>
          </a:prstGeom>
          <a:noFill/>
          <a:ln w="9525">
            <a:solidFill>
              <a:srgbClr val="B82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z="2000" smtClean="0">
                <a:solidFill>
                  <a:srgbClr val="B82C00"/>
                </a:solidFill>
              </a:rPr>
              <a:t>6</a:t>
            </a:fld>
            <a:endParaRPr lang="ru-RU" sz="2000" dirty="0">
              <a:solidFill>
                <a:srgbClr val="B82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4748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916" y="0"/>
            <a:ext cx="8229600" cy="54868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B82C00"/>
                </a:solidFill>
              </a:rPr>
              <a:t>Электронный формат среды </a:t>
            </a:r>
            <a:r>
              <a:rPr lang="en-US" sz="3200" b="1" dirty="0">
                <a:solidFill>
                  <a:srgbClr val="B82C00"/>
                </a:solidFill>
              </a:rPr>
              <a:t>Moodle </a:t>
            </a:r>
            <a:endParaRPr lang="ru-RU" sz="3200" b="1" dirty="0">
              <a:solidFill>
                <a:srgbClr val="B82C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496944" cy="152693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b="1" dirty="0">
                <a:solidFill>
                  <a:srgbClr val="B82C00"/>
                </a:solidFill>
                <a:latin typeface="+mj-lt"/>
                <a:ea typeface="+mj-ea"/>
                <a:cs typeface="+mj-cs"/>
              </a:rPr>
              <a:t>Позволяет</a:t>
            </a:r>
          </a:p>
          <a:p>
            <a:pPr>
              <a:spcBef>
                <a:spcPts val="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500" dirty="0"/>
              <a:t>использовать интерактивные ресурсы любого </a:t>
            </a:r>
            <a:r>
              <a:rPr lang="ru-RU" sz="2500" dirty="0" smtClean="0"/>
              <a:t>формата</a:t>
            </a:r>
            <a:endParaRPr lang="ru-RU" sz="2500" dirty="0"/>
          </a:p>
          <a:p>
            <a:pPr>
              <a:spcBef>
                <a:spcPts val="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500" dirty="0"/>
              <a:t>организовать навигацию по материалам курса с помощью ярлыков и гипертекстовых </a:t>
            </a:r>
            <a:r>
              <a:rPr lang="ru-RU" sz="2500" dirty="0" smtClean="0"/>
              <a:t>ссылок</a:t>
            </a:r>
            <a:endParaRPr lang="ru-RU" sz="25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07057"/>
            <a:ext cx="5646882" cy="480631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37129"/>
            <a:ext cx="1704340" cy="4806315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594-7890-410D-9AB2-6B10FDA80EE2}" type="slidenum">
              <a:rPr lang="ru-RU" sz="2000" smtClean="0">
                <a:solidFill>
                  <a:srgbClr val="B82C00"/>
                </a:solidFill>
              </a:rPr>
              <a:t>7</a:t>
            </a:fld>
            <a:endParaRPr lang="ru-RU" sz="2000" dirty="0">
              <a:solidFill>
                <a:srgbClr val="B82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4838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" r="-6"/>
          <a:stretch/>
        </p:blipFill>
        <p:spPr>
          <a:xfrm>
            <a:off x="849784" y="836712"/>
            <a:ext cx="7292208" cy="58195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 anchor="ctr" bIns="45720" lIns="91440" rIns="91440" rtlCol="0" tIns="45720" vert="horz">
            <a:noAutofit/>
          </a:bodyPr>
          <a:lstStyle/>
          <a:p>
            <a:r>
              <a:rPr b="1" dirty="0" lang="ru-RU" smtClean="0" sz="3200">
                <a:solidFill>
                  <a:srgbClr val="B82C00"/>
                </a:solidFill>
              </a:rPr>
              <a:t>Вход в образовательную среду </a:t>
            </a:r>
            <a:r>
              <a:rPr b="1" dirty="0" lang="en-US" sz="3200">
                <a:solidFill>
                  <a:srgbClr val="B82C00"/>
                </a:solidFill>
              </a:rPr>
              <a:t>Moodle</a:t>
            </a:r>
            <a:endParaRPr b="1" dirty="0" lang="ru-RU" sz="3200">
              <a:solidFill>
                <a:srgbClr val="B82C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2AEA594-7890-410D-9AB2-6B10FDA80EE2}" type="slidenum">
              <a:rPr lang="ru-RU" smtClean="0" sz="2000">
                <a:solidFill>
                  <a:srgbClr val="B82C00"/>
                </a:solidFill>
              </a:rPr>
              <a:t>8</a:t>
            </a:fld>
            <a:endParaRPr dirty="0" lang="ru-RU" sz="2000">
              <a:solidFill>
                <a:srgbClr val="B82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79658"/>
      </p:ext>
    </p:extLst>
  </p:cSld>
  <p:clrMapOvr>
    <a:masterClrMapping/>
  </p:clrMapOvr>
  <p:transition spd="slow">
    <p:pull dir="ld"/>
  </p:transition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 anchor="ctr" bIns="45720" lIns="91440" rIns="91440" rtlCol="0" tIns="45720" vert="horz">
            <a:noAutofit/>
          </a:bodyPr>
          <a:lstStyle/>
          <a:p>
            <a:r>
              <a:rPr b="1" dirty="0" lang="ru-RU" smtClean="0" sz="3200">
                <a:solidFill>
                  <a:srgbClr val="B82C00"/>
                </a:solidFill>
              </a:rPr>
              <a:t>Вход в образовательную среду </a:t>
            </a:r>
            <a:r>
              <a:rPr b="1" dirty="0" lang="en-US" sz="3200">
                <a:solidFill>
                  <a:srgbClr val="B82C00"/>
                </a:solidFill>
              </a:rPr>
              <a:t>Moodle</a:t>
            </a:r>
            <a:endParaRPr b="1" dirty="0" lang="ru-RU" sz="3200">
              <a:solidFill>
                <a:srgbClr val="B82C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832" y="764703"/>
            <a:ext cx="8613080" cy="986723"/>
          </a:xfrm>
        </p:spPr>
        <p:txBody>
          <a:bodyPr>
            <a:noAutofit/>
          </a:bodyPr>
          <a:lstStyle/>
          <a:p>
            <a:pPr indent="0" marL="0">
              <a:buNone/>
            </a:pPr>
            <a:r>
              <a:rPr dirty="0" lang="ru-RU" sz="2800"/>
              <a:t>Для входа в </a:t>
            </a:r>
            <a:r>
              <a:rPr dirty="0" lang="en-US" smtClean="0" sz="2800"/>
              <a:t>Moodle </a:t>
            </a:r>
            <a:r>
              <a:rPr dirty="0" lang="ru-RU" smtClean="0" sz="2800"/>
              <a:t>студенты </a:t>
            </a:r>
            <a:r>
              <a:rPr dirty="0" lang="ru-RU" sz="2800"/>
              <a:t>используют свои </a:t>
            </a:r>
            <a:r>
              <a:rPr b="1" dirty="0" lang="ru-RU" sz="2800">
                <a:solidFill>
                  <a:srgbClr val="CC3300"/>
                </a:solidFill>
              </a:rPr>
              <a:t>студенческие билеты. </a:t>
            </a:r>
            <a:endParaRPr b="1" dirty="0" lang="ru-RU" smtClean="0" sz="2800">
              <a:solidFill>
                <a:srgbClr val="CC3300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30"/>
          <a:stretch/>
        </p:blipFill>
        <p:spPr bwMode="auto">
          <a:xfrm>
            <a:off x="683568" y="1804999"/>
            <a:ext cx="8064896" cy="4968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2AEA594-7890-410D-9AB2-6B10FDA80EE2}" type="slidenum">
              <a:rPr lang="ru-RU" smtClean="0" sz="2000">
                <a:solidFill>
                  <a:srgbClr val="B82C00"/>
                </a:solidFill>
              </a:rPr>
              <a:t>9</a:t>
            </a:fld>
            <a:endParaRPr dirty="0" lang="ru-RU" sz="2000">
              <a:solidFill>
                <a:srgbClr val="B82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69116"/>
      </p:ext>
    </p:extLst>
  </p:cSld>
  <p:clrMapOvr>
    <a:masterClrMapping/>
  </p:clrMapOvr>
  <p:transition spd="slow">
    <p:pull dir="ld"/>
  </p:transition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2071</TotalTime>
  <Words>658</Words>
  <Application>Microsoft Office PowerPoint</Application>
  <PresentationFormat>Экран (4:3)</PresentationFormat>
  <Paragraphs>106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1_Тема Office</vt:lpstr>
      <vt:lpstr>Moodle-технологии в лабораторном практикуме по дисциплине «Информатика в медицине» для иностранных студентов</vt:lpstr>
      <vt:lpstr>Дисциплина «Информатика в медицине»  (компонент УВО) - </vt:lpstr>
      <vt:lpstr>Методическое обеспечение лабораторного практикума по информатике в медицине</vt:lpstr>
      <vt:lpstr>ЭУМК «Computer Studies /Информатика в медицине» </vt:lpstr>
      <vt:lpstr>Лекции и практическиe занятия </vt:lpstr>
      <vt:lpstr>Система дистанционного обучения Moodle -</vt:lpstr>
      <vt:lpstr>Электронный формат среды Moodle </vt:lpstr>
      <vt:lpstr>Вход в образовательную среду Moodle</vt:lpstr>
      <vt:lpstr>Вход в образовательную среду Moodle</vt:lpstr>
      <vt:lpstr>Образовательная среда Moodle</vt:lpstr>
      <vt:lpstr>Каждая лабораторная работа состоит  минимум из 3-х файлов: </vt:lpstr>
      <vt:lpstr>Выполнение лабораторной работы</vt:lpstr>
      <vt:lpstr>Возможность круглосуточного доступа </vt:lpstr>
      <vt:lpstr>Образовательная среда Moodle</vt:lpstr>
      <vt:lpstr>Образовательная среда Moodle</vt:lpstr>
      <vt:lpstr>Контроль теоретических знаний</vt:lpstr>
      <vt:lpstr>Тестирование студентов в среде Moodle</vt:lpstr>
      <vt:lpstr>Отображение результатов тестирования в среде Moodle</vt:lpstr>
      <vt:lpstr>Отображение результатов тестирования в среде Moodle</vt:lpstr>
      <vt:lpstr>Широкие возможности для коммуникации  в Moodle</vt:lpstr>
      <vt:lpstr>Выводы</vt:lpstr>
      <vt:lpstr>Выводы</vt:lpstr>
      <vt:lpstr>Спасибо за внимание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воспитательной работе  и учебно-методическом обеспечении дисциплин, преподаваемых иностранным студентам на кафедре медицинской и биологической физики</dc:title>
  <dc:creator>Prepod_325</dc:creator>
  <cp:lastModifiedBy>LAB_PHYSIC</cp:lastModifiedBy>
  <cp:revision>120</cp:revision>
  <dcterms:created xsi:type="dcterms:W3CDTF">2017-02-24T13:49:21Z</dcterms:created>
  <dcterms:modified xsi:type="dcterms:W3CDTF">2017-06-01T12:25:51Z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2697025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D6.2.12</vt:lpwstr>
  </property>
</Properties>
</file>