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33"/>
  </p:notesMasterIdLst>
  <p:handoutMasterIdLst>
    <p:handoutMasterId r:id="rId34"/>
  </p:handoutMasterIdLst>
  <p:sldIdLst>
    <p:sldId id="281" r:id="rId2"/>
    <p:sldId id="495" r:id="rId3"/>
    <p:sldId id="496" r:id="rId4"/>
    <p:sldId id="284" r:id="rId5"/>
    <p:sldId id="499" r:id="rId6"/>
    <p:sldId id="500" r:id="rId7"/>
    <p:sldId id="512" r:id="rId8"/>
    <p:sldId id="502" r:id="rId9"/>
    <p:sldId id="501" r:id="rId10"/>
    <p:sldId id="503" r:id="rId11"/>
    <p:sldId id="504" r:id="rId12"/>
    <p:sldId id="505" r:id="rId13"/>
    <p:sldId id="506" r:id="rId14"/>
    <p:sldId id="508" r:id="rId15"/>
    <p:sldId id="507" r:id="rId16"/>
    <p:sldId id="509" r:id="rId17"/>
    <p:sldId id="510" r:id="rId18"/>
    <p:sldId id="511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522" r:id="rId29"/>
    <p:sldId id="523" r:id="rId30"/>
    <p:sldId id="524" r:id="rId31"/>
    <p:sldId id="525" r:id="rId32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CC99"/>
    <a:srgbClr val="FFCCFF"/>
    <a:srgbClr val="99FF99"/>
    <a:srgbClr val="99CCFF"/>
    <a:srgbClr val="FFCCCC"/>
    <a:srgbClr val="000066"/>
    <a:srgbClr val="99D2F9"/>
    <a:srgbClr val="053B5F"/>
    <a:srgbClr val="096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73070" autoAdjust="0"/>
  </p:normalViewPr>
  <p:slideViewPr>
    <p:cSldViewPr>
      <p:cViewPr varScale="1">
        <p:scale>
          <a:sx n="77" d="100"/>
          <a:sy n="77" d="100"/>
        </p:scale>
        <p:origin x="30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4978D-C3AB-4022-A33D-015E5DD5021A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CE554A-6D72-407F-B9C1-295061442A71}" type="pres">
      <dgm:prSet presAssocID="{DBF4978D-C3AB-4022-A33D-015E5DD502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03F9BBB-589F-4579-A57A-9761CE8E2A73}" type="presOf" srcId="{DBF4978D-C3AB-4022-A33D-015E5DD5021A}" destId="{69CE554A-6D72-407F-B9C1-295061442A71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B0FD2-A84E-4EB8-AF4A-BBB493BE3C4A}" type="doc">
      <dgm:prSet loTypeId="urn:microsoft.com/office/officeart/2005/8/layout/pyramid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4A2803-FD3E-4875-AB75-C7282567D8BB}">
      <dgm:prSet phldrT="[Текст]" custT="1"/>
      <dgm:spPr/>
      <dgm:t>
        <a:bodyPr/>
        <a:lstStyle/>
        <a:p>
          <a:r>
            <a:rPr lang="ru-RU" sz="1800" dirty="0" smtClean="0"/>
            <a:t>Научная часть</a:t>
          </a:r>
          <a:endParaRPr lang="ru-RU" sz="1800" dirty="0"/>
        </a:p>
      </dgm:t>
    </dgm:pt>
    <dgm:pt modelId="{C067D196-B37D-4BD5-AC42-181E4ADDBE10}" type="parTrans" cxnId="{A7D20DAF-C67D-40F8-A99C-8C3234889DF6}">
      <dgm:prSet/>
      <dgm:spPr/>
      <dgm:t>
        <a:bodyPr/>
        <a:lstStyle/>
        <a:p>
          <a:endParaRPr lang="ru-RU"/>
        </a:p>
      </dgm:t>
    </dgm:pt>
    <dgm:pt modelId="{5F1D7593-494C-4B5C-81EA-C3A4C12861AE}" type="sibTrans" cxnId="{A7D20DAF-C67D-40F8-A99C-8C3234889DF6}">
      <dgm:prSet/>
      <dgm:spPr/>
      <dgm:t>
        <a:bodyPr/>
        <a:lstStyle/>
        <a:p>
          <a:endParaRPr lang="ru-RU"/>
        </a:p>
      </dgm:t>
    </dgm:pt>
    <dgm:pt modelId="{9742982D-690F-4EDD-A80E-9EB6E4B119FB}">
      <dgm:prSet phldrT="[Текст]" custT="1"/>
      <dgm:spPr/>
      <dgm:t>
        <a:bodyPr/>
        <a:lstStyle/>
        <a:p>
          <a:r>
            <a:rPr lang="ru-RU" sz="1800" dirty="0" smtClean="0"/>
            <a:t>Управление по воспитательной и социальной работе</a:t>
          </a:r>
          <a:endParaRPr lang="ru-RU" sz="1800" dirty="0"/>
        </a:p>
      </dgm:t>
    </dgm:pt>
    <dgm:pt modelId="{4363EE76-F480-4C06-9DDE-4BCCBE81FA22}" type="parTrans" cxnId="{F0C3EE3C-C879-4021-82C0-63FE96CAFD6F}">
      <dgm:prSet/>
      <dgm:spPr/>
      <dgm:t>
        <a:bodyPr/>
        <a:lstStyle/>
        <a:p>
          <a:endParaRPr lang="ru-RU"/>
        </a:p>
      </dgm:t>
    </dgm:pt>
    <dgm:pt modelId="{428D8B04-417B-4EE5-B2FA-9DF70954CEF1}" type="sibTrans" cxnId="{F0C3EE3C-C879-4021-82C0-63FE96CAFD6F}">
      <dgm:prSet/>
      <dgm:spPr/>
      <dgm:t>
        <a:bodyPr/>
        <a:lstStyle/>
        <a:p>
          <a:endParaRPr lang="ru-RU"/>
        </a:p>
      </dgm:t>
    </dgm:pt>
    <dgm:pt modelId="{51DFEC20-FDF9-4C75-8200-1EE9466FD860}">
      <dgm:prSet phldrT="[Текст]" custT="1"/>
      <dgm:spPr/>
      <dgm:t>
        <a:bodyPr/>
        <a:lstStyle/>
        <a:p>
          <a:r>
            <a:rPr lang="ru-RU" sz="1650" dirty="0" smtClean="0"/>
            <a:t>Учебно-методическое управление</a:t>
          </a:r>
          <a:endParaRPr lang="ru-RU" sz="1650" dirty="0"/>
        </a:p>
      </dgm:t>
    </dgm:pt>
    <dgm:pt modelId="{B2E0065C-61EF-497A-BE06-502EC9129389}" type="parTrans" cxnId="{A9A2A7B1-8B34-4281-8486-AE71D988B365}">
      <dgm:prSet/>
      <dgm:spPr/>
      <dgm:t>
        <a:bodyPr/>
        <a:lstStyle/>
        <a:p>
          <a:endParaRPr lang="ru-RU"/>
        </a:p>
      </dgm:t>
    </dgm:pt>
    <dgm:pt modelId="{551BAC51-4F7E-4837-AE2B-BE7E060A2507}" type="sibTrans" cxnId="{A9A2A7B1-8B34-4281-8486-AE71D988B365}">
      <dgm:prSet/>
      <dgm:spPr/>
      <dgm:t>
        <a:bodyPr/>
        <a:lstStyle/>
        <a:p>
          <a:endParaRPr lang="ru-RU"/>
        </a:p>
      </dgm:t>
    </dgm:pt>
    <dgm:pt modelId="{F8C46ECC-694B-4D35-A606-C5C2952D0A6D}">
      <dgm:prSet phldrT="[Текст]"/>
      <dgm:spPr/>
      <dgm:t>
        <a:bodyPr/>
        <a:lstStyle/>
        <a:p>
          <a:r>
            <a:rPr lang="ru-RU" dirty="0" smtClean="0"/>
            <a:t>Международное управление</a:t>
          </a:r>
          <a:endParaRPr lang="ru-RU" dirty="0"/>
        </a:p>
      </dgm:t>
    </dgm:pt>
    <dgm:pt modelId="{7289BE1D-565D-4779-B6F1-D708F6138EBA}" type="parTrans" cxnId="{2556B105-8800-43D2-A3DE-746BB0E2D22F}">
      <dgm:prSet/>
      <dgm:spPr/>
      <dgm:t>
        <a:bodyPr/>
        <a:lstStyle/>
        <a:p>
          <a:endParaRPr lang="ru-RU"/>
        </a:p>
      </dgm:t>
    </dgm:pt>
    <dgm:pt modelId="{7853FE72-E6FA-486F-854E-3D2D72A203ED}" type="sibTrans" cxnId="{2556B105-8800-43D2-A3DE-746BB0E2D22F}">
      <dgm:prSet/>
      <dgm:spPr/>
      <dgm:t>
        <a:bodyPr/>
        <a:lstStyle/>
        <a:p>
          <a:endParaRPr lang="ru-RU"/>
        </a:p>
      </dgm:t>
    </dgm:pt>
    <dgm:pt modelId="{C4136E6F-416A-4853-9E78-D9AB2B934788}" type="pres">
      <dgm:prSet presAssocID="{5BCB0FD2-A84E-4EB8-AF4A-BBB493BE3C4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1E3EA9-19C8-4CE3-8669-F2AAE67469FC}" type="pres">
      <dgm:prSet presAssocID="{5BCB0FD2-A84E-4EB8-AF4A-BBB493BE3C4A}" presName="triangle1" presStyleLbl="node1" presStyleIdx="0" presStyleCnt="4" custScaleX="115017" custLinFactNeighborX="-15835" custLinFactNeighborY="14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A4A15-EF76-4E36-B1C7-6B45C8572010}" type="pres">
      <dgm:prSet presAssocID="{5BCB0FD2-A84E-4EB8-AF4A-BBB493BE3C4A}" presName="triangle2" presStyleLbl="node1" presStyleIdx="1" presStyleCnt="4" custScaleX="149618" custLinFactNeighborX="-12728" custLinFactNeighborY="-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4D397-E4EA-4684-90F4-82CF0D58FC6F}" type="pres">
      <dgm:prSet presAssocID="{5BCB0FD2-A84E-4EB8-AF4A-BBB493BE3C4A}" presName="triangle3" presStyleLbl="node1" presStyleIdx="2" presStyleCnt="4" custScaleX="105602" custScaleY="103468" custLinFactNeighborX="-12839" custLinFactNeighborY="-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F6C5A-3FE8-41C9-9E92-63CB23F653D9}" type="pres">
      <dgm:prSet presAssocID="{5BCB0FD2-A84E-4EB8-AF4A-BBB493BE3C4A}" presName="triangle4" presStyleLbl="node1" presStyleIdx="3" presStyleCnt="4" custScaleX="130960" custScaleY="103468" custLinFactNeighborX="-16779" custLinFactNeighborY="-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20DAF-C67D-40F8-A99C-8C3234889DF6}" srcId="{5BCB0FD2-A84E-4EB8-AF4A-BBB493BE3C4A}" destId="{234A2803-FD3E-4875-AB75-C7282567D8BB}" srcOrd="0" destOrd="0" parTransId="{C067D196-B37D-4BD5-AC42-181E4ADDBE10}" sibTransId="{5F1D7593-494C-4B5C-81EA-C3A4C12861AE}"/>
    <dgm:cxn modelId="{D62C8DE4-8554-4867-9B2C-0D3EEC5BB1B4}" type="presOf" srcId="{F8C46ECC-694B-4D35-A606-C5C2952D0A6D}" destId="{0A1F6C5A-3FE8-41C9-9E92-63CB23F653D9}" srcOrd="0" destOrd="0" presId="urn:microsoft.com/office/officeart/2005/8/layout/pyramid4"/>
    <dgm:cxn modelId="{E669398F-C3B1-4EAA-9E3B-6BB1C5B05DD7}" type="presOf" srcId="{5BCB0FD2-A84E-4EB8-AF4A-BBB493BE3C4A}" destId="{C4136E6F-416A-4853-9E78-D9AB2B934788}" srcOrd="0" destOrd="0" presId="urn:microsoft.com/office/officeart/2005/8/layout/pyramid4"/>
    <dgm:cxn modelId="{2556B105-8800-43D2-A3DE-746BB0E2D22F}" srcId="{5BCB0FD2-A84E-4EB8-AF4A-BBB493BE3C4A}" destId="{F8C46ECC-694B-4D35-A606-C5C2952D0A6D}" srcOrd="3" destOrd="0" parTransId="{7289BE1D-565D-4779-B6F1-D708F6138EBA}" sibTransId="{7853FE72-E6FA-486F-854E-3D2D72A203ED}"/>
    <dgm:cxn modelId="{16184A45-B4F2-4BA1-91F0-D44944192628}" type="presOf" srcId="{9742982D-690F-4EDD-A80E-9EB6E4B119FB}" destId="{680A4A15-EF76-4E36-B1C7-6B45C8572010}" srcOrd="0" destOrd="0" presId="urn:microsoft.com/office/officeart/2005/8/layout/pyramid4"/>
    <dgm:cxn modelId="{A9A2A7B1-8B34-4281-8486-AE71D988B365}" srcId="{5BCB0FD2-A84E-4EB8-AF4A-BBB493BE3C4A}" destId="{51DFEC20-FDF9-4C75-8200-1EE9466FD860}" srcOrd="2" destOrd="0" parTransId="{B2E0065C-61EF-497A-BE06-502EC9129389}" sibTransId="{551BAC51-4F7E-4837-AE2B-BE7E060A2507}"/>
    <dgm:cxn modelId="{4A781655-1B56-43A8-ABD1-DB6AE9DC98E1}" type="presOf" srcId="{51DFEC20-FDF9-4C75-8200-1EE9466FD860}" destId="{9524D397-E4EA-4684-90F4-82CF0D58FC6F}" srcOrd="0" destOrd="0" presId="urn:microsoft.com/office/officeart/2005/8/layout/pyramid4"/>
    <dgm:cxn modelId="{F0C3EE3C-C879-4021-82C0-63FE96CAFD6F}" srcId="{5BCB0FD2-A84E-4EB8-AF4A-BBB493BE3C4A}" destId="{9742982D-690F-4EDD-A80E-9EB6E4B119FB}" srcOrd="1" destOrd="0" parTransId="{4363EE76-F480-4C06-9DDE-4BCCBE81FA22}" sibTransId="{428D8B04-417B-4EE5-B2FA-9DF70954CEF1}"/>
    <dgm:cxn modelId="{19901330-AAEE-431A-BA8B-192535DA53C4}" type="presOf" srcId="{234A2803-FD3E-4875-AB75-C7282567D8BB}" destId="{C21E3EA9-19C8-4CE3-8669-F2AAE67469FC}" srcOrd="0" destOrd="0" presId="urn:microsoft.com/office/officeart/2005/8/layout/pyramid4"/>
    <dgm:cxn modelId="{06170082-91F0-4CA4-A8A3-F2B82BCE6CC5}" type="presParOf" srcId="{C4136E6F-416A-4853-9E78-D9AB2B934788}" destId="{C21E3EA9-19C8-4CE3-8669-F2AAE67469FC}" srcOrd="0" destOrd="0" presId="urn:microsoft.com/office/officeart/2005/8/layout/pyramid4"/>
    <dgm:cxn modelId="{479D7112-6803-43BD-BD13-6949EF1E2AF6}" type="presParOf" srcId="{C4136E6F-416A-4853-9E78-D9AB2B934788}" destId="{680A4A15-EF76-4E36-B1C7-6B45C8572010}" srcOrd="1" destOrd="0" presId="urn:microsoft.com/office/officeart/2005/8/layout/pyramid4"/>
    <dgm:cxn modelId="{C1200D99-1497-4073-B19E-77E16C64BA0D}" type="presParOf" srcId="{C4136E6F-416A-4853-9E78-D9AB2B934788}" destId="{9524D397-E4EA-4684-90F4-82CF0D58FC6F}" srcOrd="2" destOrd="0" presId="urn:microsoft.com/office/officeart/2005/8/layout/pyramid4"/>
    <dgm:cxn modelId="{4BF5FFDB-0AFE-433A-A109-6E4D40784D7C}" type="presParOf" srcId="{C4136E6F-416A-4853-9E78-D9AB2B934788}" destId="{0A1F6C5A-3FE8-41C9-9E92-63CB23F653D9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E3EA9-19C8-4CE3-8669-F2AAE67469FC}">
      <dsp:nvSpPr>
        <dsp:cNvPr id="0" name=""/>
        <dsp:cNvSpPr/>
      </dsp:nvSpPr>
      <dsp:spPr>
        <a:xfrm>
          <a:off x="2304242" y="379423"/>
          <a:ext cx="3225434" cy="280431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Научная часть</a:t>
          </a:r>
          <a:endParaRPr lang="ru-RU" sz="1800" kern="1200" dirty="0"/>
        </a:p>
      </dsp:txBody>
      <dsp:txXfrm>
        <a:off x="3110601" y="1781579"/>
        <a:ext cx="1612717" cy="1402155"/>
      </dsp:txXfrm>
    </dsp:sp>
    <dsp:sp modelId="{680A4A15-EF76-4E36-B1C7-6B45C8572010}">
      <dsp:nvSpPr>
        <dsp:cNvPr id="0" name=""/>
        <dsp:cNvSpPr/>
      </dsp:nvSpPr>
      <dsp:spPr>
        <a:xfrm>
          <a:off x="504057" y="2779353"/>
          <a:ext cx="4195754" cy="280431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Управление по воспитательной и социальной работе</a:t>
          </a:r>
          <a:endParaRPr lang="ru-RU" sz="1800" kern="1200" dirty="0"/>
        </a:p>
      </dsp:txBody>
      <dsp:txXfrm>
        <a:off x="1552996" y="4181509"/>
        <a:ext cx="2097877" cy="1402155"/>
      </dsp:txXfrm>
    </dsp:sp>
    <dsp:sp modelId="{9524D397-E4EA-4684-90F4-82CF0D58FC6F}">
      <dsp:nvSpPr>
        <dsp:cNvPr id="0" name=""/>
        <dsp:cNvSpPr/>
      </dsp:nvSpPr>
      <dsp:spPr>
        <a:xfrm rot="10800000">
          <a:off x="2520273" y="2705627"/>
          <a:ext cx="2961409" cy="290156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Учебно-методическое управление</a:t>
          </a:r>
          <a:endParaRPr lang="ru-RU" sz="1650" kern="1200" dirty="0"/>
        </a:p>
      </dsp:txBody>
      <dsp:txXfrm rot="10800000">
        <a:off x="3260625" y="2705627"/>
        <a:ext cx="1480705" cy="1450782"/>
      </dsp:txXfrm>
    </dsp:sp>
    <dsp:sp modelId="{0A1F6C5A-3FE8-41C9-9E92-63CB23F653D9}">
      <dsp:nvSpPr>
        <dsp:cNvPr id="0" name=""/>
        <dsp:cNvSpPr/>
      </dsp:nvSpPr>
      <dsp:spPr>
        <a:xfrm>
          <a:off x="3456380" y="2711124"/>
          <a:ext cx="3672526" cy="290156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Международное управление</a:t>
          </a:r>
          <a:endParaRPr lang="ru-RU" sz="1700" kern="1200" dirty="0"/>
        </a:p>
      </dsp:txBody>
      <dsp:txXfrm>
        <a:off x="4374512" y="4161907"/>
        <a:ext cx="1836263" cy="1450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8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120" y="0"/>
            <a:ext cx="297228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2"/>
            <a:ext cx="297068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120" y="9448402"/>
            <a:ext cx="297228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58242C-1A12-42D9-825B-03FB70A7F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1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8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120" y="0"/>
            <a:ext cx="297228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81" y="4724995"/>
            <a:ext cx="5487039" cy="447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02"/>
            <a:ext cx="297068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120" y="9448402"/>
            <a:ext cx="297228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2" tIns="45981" rIns="91962" bIns="459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3E5CAF-0DF0-48F3-A2D4-270645A895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215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AE5C19-F4BA-4889-A391-4DB0D9BD5A3B}" type="slidenum">
              <a:rPr lang="ru-RU"/>
              <a:pPr eaLnBrk="1" hangingPunct="1"/>
              <a:t>1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Глубокоуважаемый </a:t>
            </a:r>
            <a:r>
              <a:rPr lang="ru-RU" baseline="0" dirty="0" smtClean="0">
                <a:latin typeface="Arial" panose="020B0604020202020204" pitchFamily="34" charset="0"/>
              </a:rPr>
              <a:t>президиум, глубокоуважаемые</a:t>
            </a:r>
            <a:r>
              <a:rPr lang="ru-RU" dirty="0" smtClean="0">
                <a:latin typeface="Arial" panose="020B0604020202020204" pitchFamily="34" charset="0"/>
              </a:rPr>
              <a:t> коллеги, присутствующие! </a:t>
            </a:r>
          </a:p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Я благодарю руководство Университета, всех коллег, с кем</a:t>
            </a:r>
            <a:r>
              <a:rPr lang="ru-RU" baseline="0" dirty="0" smtClean="0">
                <a:latin typeface="Arial" panose="020B0604020202020204" pitchFamily="34" charset="0"/>
              </a:rPr>
              <a:t> плечом к плечу мы вместе приобретали бесценный опыт в педагогической деятельности, который и изложен в следующем докладе.</a:t>
            </a:r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3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10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93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11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75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12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68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13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27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14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7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15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Нами оценена информированность о современных нормативно-правовых основах проектирования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960150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16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416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17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868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Ранее одним из центральных вопросов являлась «централизованная регуляция отношений Университета и баз производственной практики в правовом поле субъекта федерации»</a:t>
            </a:r>
          </a:p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09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19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В последующие годы респонденты отмечают «планомерное управленческое взаимодействие на этапе заключения Договоров о совместной деятельности по практической подготовке обучающихся»</a:t>
            </a:r>
          </a:p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8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5CAF-0DF0-48F3-A2D4-270645A8955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68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20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29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21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6330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22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226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23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509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24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330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25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52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26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371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27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304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28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721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29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5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5CAF-0DF0-48F3-A2D4-270645A8955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000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30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763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5CAF-0DF0-48F3-A2D4-270645A8955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7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86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07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6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Следует отметить,  что согласно действующему федеральному законодательству и приказу</a:t>
            </a:r>
            <a:r>
              <a:rPr lang="ru-RU" baseline="0" dirty="0" smtClean="0">
                <a:latin typeface="Arial" panose="020B0604020202020204" pitchFamily="34" charset="0"/>
              </a:rPr>
              <a:t> ректора</a:t>
            </a:r>
            <a:r>
              <a:rPr lang="ru-RU" dirty="0" smtClean="0">
                <a:latin typeface="Arial" panose="020B0604020202020204" pitchFamily="34" charset="0"/>
              </a:rPr>
              <a:t> допуск всех студентов на базы практики осуществляется после прохождения ими медицинского осмотра и оформления медицинской книжки.</a:t>
            </a:r>
          </a:p>
        </p:txBody>
      </p:sp>
    </p:spTree>
    <p:extLst>
      <p:ext uri="{BB962C8B-B14F-4D97-AF65-F5344CB8AC3E}">
        <p14:creationId xmlns:p14="http://schemas.microsoft.com/office/powerpoint/2010/main" val="3543123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Данный Приказ Минздрава России утверждает типовую форму Договора, обязывающую профильные организации обеспечивать все условия для организации практической подготовки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2910605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8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96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625" indent="-2867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115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961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4807" indent="-2294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3653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498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344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190" indent="-22942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33089-4512-4632-A629-336E738B6F88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0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2E21D99-D3FF-402C-87B6-CDF3B332F7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53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7AC67-A826-4595-86E8-DE4527C62A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0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9B570-6982-49C7-8419-8203F421EC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4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AE879-B559-4846-9F72-3F286C6211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A5E9848-FB82-446B-A4BC-9F62507325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28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46CC9-08B4-4944-8511-F579B74D96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2BA96-0D2B-4222-8523-988974C308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5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DEF45-3522-4CEB-AB0B-EC76215B26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95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779E1-0867-489A-B223-FF0B69FB75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2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3526A-8710-414C-82C9-AF91A9922A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5C6A383-8624-47C7-9D05-733D701FFA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4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FFDB4B9-3699-4AD6-8F4A-D7ECD20B8F9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03" r:id="rId2"/>
    <p:sldLayoutId id="2147484316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17" r:id="rId9"/>
    <p:sldLayoutId id="2147484309" r:id="rId10"/>
    <p:sldLayoutId id="21474843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548681"/>
            <a:ext cx="8391276" cy="3240360"/>
          </a:xfrm>
          <a:extLst/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Практическая </a:t>
            </a:r>
            <a:r>
              <a:rPr lang="ru-RU" sz="2400" cap="all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подготовка </a:t>
            </a:r>
            <a: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специалистов</a:t>
            </a:r>
            <a:b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cap="all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 </a:t>
            </a:r>
            <a: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высшим медицинским </a:t>
            </a:r>
            <a:r>
              <a:rPr lang="ru-RU" sz="2400" cap="all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и фармацевтическим образованием: </a:t>
            </a:r>
            <a: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400" cap="all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инновации</a:t>
            </a:r>
            <a:r>
              <a:rPr lang="ru-RU" sz="2400" cap="all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cap="all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400" cap="all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междисциплинарного взаимодействия</a:t>
            </a:r>
            <a:endParaRPr lang="ru-RU" sz="2400" cap="all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107504" y="4479462"/>
            <a:ext cx="9144000" cy="1776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Конышко Наталья Александровна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  <a:latin typeface="+mn-lt"/>
              </a:rPr>
              <a:t>Доктор медицинских наук, доцент кафедры факультетской терапии руководитель учебной и производственной практики          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ФГБОУ ВО Смоленский государственный медицинский университет Минздрава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России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+mn-lt"/>
              </a:rPr>
              <a:t>Nkoyshko@yandex.ru</a:t>
            </a:r>
            <a:endParaRPr lang="ru-RU" sz="1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Традиционные этапы</a:t>
            </a:r>
            <a:b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и организации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практической подготовки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04856" cy="4751710"/>
          </a:xfrm>
        </p:spPr>
        <p:txBody>
          <a:bodyPr/>
          <a:lstStyle/>
          <a:p>
            <a:pPr algn="just" eaLnBrk="1" hangingPunct="1"/>
            <a:r>
              <a:rPr lang="ru-RU" sz="2400" b="1" dirty="0" smtClean="0"/>
              <a:t>Методическая работа профильных кафедр: ежегодно </a:t>
            </a:r>
            <a:r>
              <a:rPr lang="ru-RU" sz="2400" b="1" dirty="0"/>
              <a:t>обновляемые программы и дневники практики размещаются на сайте Университета и доступны для студентов, всех сотрудников ВУЗа и базовых учреждений медицины и </a:t>
            </a:r>
            <a:r>
              <a:rPr lang="ru-RU" sz="2400" b="1" dirty="0" smtClean="0"/>
              <a:t>фармации</a:t>
            </a:r>
          </a:p>
          <a:p>
            <a:pPr marL="0" indent="0" algn="just" eaLnBrk="1" hangingPunct="1">
              <a:buNone/>
            </a:pPr>
            <a:endParaRPr lang="ru-RU" sz="2400" b="1" dirty="0" smtClean="0"/>
          </a:p>
          <a:p>
            <a:pPr algn="just" eaLnBrk="1" hangingPunct="1"/>
            <a:r>
              <a:rPr lang="ru-RU" sz="2400" b="1" dirty="0" smtClean="0">
                <a:solidFill>
                  <a:srgbClr val="002060"/>
                </a:solidFill>
              </a:rPr>
              <a:t>Контроль </a:t>
            </a:r>
            <a:r>
              <a:rPr lang="ru-RU" sz="2400" b="1" dirty="0">
                <a:solidFill>
                  <a:srgbClr val="002060"/>
                </a:solidFill>
              </a:rPr>
              <a:t>результатов проведения и </a:t>
            </a:r>
            <a:r>
              <a:rPr lang="ru-RU" sz="2400" b="1" dirty="0" smtClean="0">
                <a:solidFill>
                  <a:srgbClr val="002060"/>
                </a:solidFill>
              </a:rPr>
              <a:t>последующий мониторинг </a:t>
            </a:r>
            <a:r>
              <a:rPr lang="ru-RU" sz="2400" b="1" dirty="0">
                <a:solidFill>
                  <a:srgbClr val="002060"/>
                </a:solidFill>
              </a:rPr>
              <a:t>мнений </a:t>
            </a:r>
            <a:r>
              <a:rPr lang="ru-RU" sz="2400" b="1" dirty="0" smtClean="0">
                <a:solidFill>
                  <a:srgbClr val="002060"/>
                </a:solidFill>
              </a:rPr>
              <a:t>обучающихся, </a:t>
            </a:r>
            <a:r>
              <a:rPr lang="ru-RU" sz="2400" b="1" dirty="0">
                <a:solidFill>
                  <a:srgbClr val="002060"/>
                </a:solidFill>
              </a:rPr>
              <a:t>сотрудников, базовых руководителей </a:t>
            </a:r>
            <a:r>
              <a:rPr lang="ru-RU" sz="2400" b="1" dirty="0" smtClean="0">
                <a:solidFill>
                  <a:srgbClr val="002060"/>
                </a:solidFill>
              </a:rPr>
              <a:t>о процессе </a:t>
            </a:r>
            <a:r>
              <a:rPr lang="ru-RU" sz="2400" b="1" dirty="0">
                <a:solidFill>
                  <a:srgbClr val="002060"/>
                </a:solidFill>
              </a:rPr>
              <a:t>организации </a:t>
            </a:r>
            <a:r>
              <a:rPr lang="ru-RU" sz="2400" b="1" dirty="0" smtClean="0">
                <a:solidFill>
                  <a:srgbClr val="002060"/>
                </a:solidFill>
              </a:rPr>
              <a:t>практики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20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40650" y="0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Обоснование выбора базы производственной практики</a:t>
            </a: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301786"/>
            <a:ext cx="7704856" cy="4751710"/>
          </a:xfrm>
        </p:spPr>
        <p:txBody>
          <a:bodyPr/>
          <a:lstStyle/>
          <a:p>
            <a:pPr algn="just" eaLnBrk="1" hangingPunct="1"/>
            <a:r>
              <a:rPr lang="ru-RU" sz="2800" b="1" dirty="0" smtClean="0"/>
              <a:t>Договорные обязательства </a:t>
            </a:r>
            <a:r>
              <a:rPr lang="ru-RU" sz="2800" b="1" dirty="0"/>
              <a:t>с учреждениями здравоохранения и </a:t>
            </a:r>
            <a:r>
              <a:rPr lang="ru-RU" sz="2800" b="1" dirty="0" smtClean="0"/>
              <a:t>фармации</a:t>
            </a:r>
          </a:p>
          <a:p>
            <a:pPr marL="0" indent="0" algn="just" eaLnBrk="1" hangingPunct="1">
              <a:buNone/>
            </a:pPr>
            <a:endParaRPr lang="ru-RU" sz="2800" b="1" dirty="0" smtClean="0"/>
          </a:p>
          <a:p>
            <a:pPr algn="just" eaLnBrk="1" hangingPunct="1"/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Профильность учреждений, соответствие </a:t>
            </a:r>
            <a:r>
              <a:rPr lang="ru-RU" sz="2800" b="1" dirty="0">
                <a:solidFill>
                  <a:srgbClr val="002060"/>
                </a:solidFill>
              </a:rPr>
              <a:t>виду практики и </a:t>
            </a:r>
            <a:r>
              <a:rPr lang="ru-RU" sz="2800" b="1" dirty="0" smtClean="0">
                <a:solidFill>
                  <a:srgbClr val="002060"/>
                </a:solidFill>
              </a:rPr>
              <a:t>оснащенность</a:t>
            </a:r>
          </a:p>
          <a:p>
            <a:pPr marL="0" indent="0" algn="just" eaLnBrk="1" hangingPunct="1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ru-RU" sz="2800" b="1" dirty="0" smtClean="0"/>
              <a:t>Наличие </a:t>
            </a:r>
            <a:r>
              <a:rPr lang="ru-RU" sz="2800" b="1" dirty="0"/>
              <a:t>гарантийного письма </a:t>
            </a:r>
            <a:r>
              <a:rPr lang="ru-RU" sz="2800" b="1" dirty="0" smtClean="0"/>
              <a:t>или </a:t>
            </a:r>
            <a:r>
              <a:rPr lang="ru-RU" sz="2800" b="1" dirty="0"/>
              <a:t>договора целевого обучения от руководителя </a:t>
            </a:r>
            <a:r>
              <a:rPr lang="ru-RU" sz="2800" b="1" dirty="0" smtClean="0"/>
              <a:t>базы практики</a:t>
            </a:r>
          </a:p>
          <a:p>
            <a:pPr marL="0" indent="0" algn="just" eaLnBrk="1" hangingPunct="1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6777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40650" y="0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Обоснование выбора базы производственной практики</a:t>
            </a: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04856" cy="4751710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sz="2400" b="1" dirty="0" smtClean="0"/>
          </a:p>
          <a:p>
            <a:pPr algn="just" eaLnBrk="1" hangingPunct="1"/>
            <a:r>
              <a:rPr lang="ru-RU" sz="2800" b="1" dirty="0" smtClean="0">
                <a:solidFill>
                  <a:srgbClr val="002060"/>
                </a:solidFill>
              </a:rPr>
              <a:t>Академическая успеваемость студента на профильной кафедре</a:t>
            </a:r>
          </a:p>
          <a:p>
            <a:pPr marL="0" indent="0" algn="just" eaLnBrk="1" hangingPunct="1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ru-RU" sz="2800" b="1" dirty="0" smtClean="0"/>
              <a:t> Пожелания заказчиков (базы и обучающихся)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6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40650" y="0"/>
            <a:ext cx="8686800" cy="1772816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Обоснование выбора базы производственной практики по месту заключения Договора о целевом обучении</a:t>
            </a: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04856" cy="4751710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sz="2400" b="1" dirty="0" smtClean="0"/>
          </a:p>
          <a:p>
            <a:pPr algn="just" eaLnBrk="1" hangingPunct="1"/>
            <a:r>
              <a:rPr lang="ru-RU" sz="2800" b="1" dirty="0" smtClean="0"/>
              <a:t>1. Остаётся </a:t>
            </a:r>
            <a:r>
              <a:rPr lang="ru-RU" sz="2800" b="1" dirty="0"/>
              <a:t>актуальным вопрос нехватки помощников медицинских </a:t>
            </a:r>
            <a:r>
              <a:rPr lang="ru-RU" sz="2800" b="1" dirty="0" smtClean="0"/>
              <a:t>и фармацевтических работников </a:t>
            </a:r>
            <a:r>
              <a:rPr lang="ru-RU" sz="2800" b="1" dirty="0"/>
              <a:t>разного </a:t>
            </a:r>
            <a:r>
              <a:rPr lang="ru-RU" sz="2800" b="1" dirty="0" smtClean="0"/>
              <a:t>уровня и специалистов, </a:t>
            </a:r>
            <a:r>
              <a:rPr lang="ru-RU" sz="2800" b="1" dirty="0"/>
              <a:t>прежде всего, в летний </a:t>
            </a:r>
            <a:r>
              <a:rPr lang="ru-RU" sz="2800" b="1" dirty="0" smtClean="0"/>
              <a:t>период</a:t>
            </a:r>
          </a:p>
          <a:p>
            <a:pPr algn="just" eaLnBrk="1" hangingPunct="1"/>
            <a:endParaRPr lang="ru-RU" sz="2800" b="1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ru-RU" sz="2800" b="1" dirty="0" smtClean="0">
                <a:solidFill>
                  <a:srgbClr val="002060"/>
                </a:solidFill>
              </a:rPr>
              <a:t>2. Именно </a:t>
            </a:r>
            <a:r>
              <a:rPr lang="ru-RU" sz="2800" b="1" dirty="0">
                <a:solidFill>
                  <a:srgbClr val="002060"/>
                </a:solidFill>
              </a:rPr>
              <a:t>на своём будущем рабочем месте студенты вынуждены проявлять свои лучшие качества, теоретические </a:t>
            </a:r>
            <a:r>
              <a:rPr lang="ru-RU" sz="2800" b="1" dirty="0" smtClean="0">
                <a:solidFill>
                  <a:srgbClr val="002060"/>
                </a:solidFill>
              </a:rPr>
              <a:t>знания и </a:t>
            </a:r>
            <a:r>
              <a:rPr lang="ru-RU" sz="2800" b="1" dirty="0">
                <a:solidFill>
                  <a:srgbClr val="002060"/>
                </a:solidFill>
              </a:rPr>
              <a:t>практический </a:t>
            </a:r>
            <a:r>
              <a:rPr lang="ru-RU" sz="2800" b="1" dirty="0" smtClean="0">
                <a:solidFill>
                  <a:srgbClr val="002060"/>
                </a:solidFill>
              </a:rPr>
              <a:t>опыт</a:t>
            </a:r>
          </a:p>
        </p:txBody>
      </p:sp>
    </p:spTree>
    <p:extLst>
      <p:ext uri="{BB962C8B-B14F-4D97-AF65-F5344CB8AC3E}">
        <p14:creationId xmlns:p14="http://schemas.microsoft.com/office/powerpoint/2010/main" val="2061686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9505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Обоснование выбора базы производственной практики по месту заключения Договора о целевом обучении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988840"/>
            <a:ext cx="7704856" cy="4319662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sz="2400" b="1" dirty="0" smtClean="0"/>
          </a:p>
          <a:p>
            <a:pPr algn="just" eaLnBrk="1" hangingPunct="1"/>
            <a:r>
              <a:rPr lang="ru-RU" sz="2800" b="1" dirty="0" smtClean="0">
                <a:solidFill>
                  <a:srgbClr val="002060"/>
                </a:solidFill>
              </a:rPr>
              <a:t>3. На </a:t>
            </a:r>
            <a:r>
              <a:rPr lang="ru-RU" sz="2800" b="1" dirty="0">
                <a:solidFill>
                  <a:srgbClr val="002060"/>
                </a:solidFill>
              </a:rPr>
              <a:t>этапе взаимодействия коллектива учреждения здравоохранения и фармацевтической индустрии (заказчика) и </a:t>
            </a:r>
            <a:r>
              <a:rPr lang="ru-RU" sz="2800" b="1" dirty="0" smtClean="0">
                <a:solidFill>
                  <a:srgbClr val="002060"/>
                </a:solidFill>
              </a:rPr>
              <a:t>обучающегося (заказчика- </a:t>
            </a:r>
            <a:r>
              <a:rPr lang="ru-RU" sz="2800" b="1" dirty="0">
                <a:solidFill>
                  <a:srgbClr val="002060"/>
                </a:solidFill>
              </a:rPr>
              <a:t>продукта) выявляются наиболее актуальные и предметные задачи, стоящие перед исполнителем – Университетом и заказчиками базовыми </a:t>
            </a:r>
            <a:r>
              <a:rPr lang="ru-RU" sz="2800" b="1" dirty="0" smtClean="0">
                <a:solidFill>
                  <a:srgbClr val="002060"/>
                </a:solidFill>
              </a:rPr>
              <a:t>учреждениями 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96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484437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Информированность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 современных нормативно-правовых основах 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практической подготовки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7848872" cy="4824536"/>
          </a:xfrm>
        </p:spPr>
        <p:txBody>
          <a:bodyPr/>
          <a:lstStyle/>
          <a:p>
            <a:pPr algn="just" eaLnBrk="1" hangingPunct="1"/>
            <a:r>
              <a:rPr lang="ru-RU" sz="2400" b="1" dirty="0"/>
              <a:t>Полная информированность о современных нормативно-правовых основах планирования практики составляет у Университетских и базовых руководителей соответственно 80,3 и 31,2 </a:t>
            </a:r>
            <a:r>
              <a:rPr lang="ru-RU" sz="2400" b="1" dirty="0" smtClean="0"/>
              <a:t>%</a:t>
            </a:r>
          </a:p>
          <a:p>
            <a:pPr marL="0" indent="0" algn="just" eaLnBrk="1" hangingPunct="1">
              <a:buNone/>
            </a:pPr>
            <a:endParaRPr lang="ru-RU" sz="2400" b="1" dirty="0" smtClean="0"/>
          </a:p>
          <a:p>
            <a:pPr algn="just" eaLnBrk="1" hangingPunct="1"/>
            <a:r>
              <a:rPr lang="ru-RU" sz="2400" b="1" dirty="0">
                <a:solidFill>
                  <a:srgbClr val="002060"/>
                </a:solidFill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</a:rPr>
              <a:t>оступность </a:t>
            </a:r>
            <a:r>
              <a:rPr lang="ru-RU" sz="2400" b="1" dirty="0">
                <a:solidFill>
                  <a:srgbClr val="002060"/>
                </a:solidFill>
              </a:rPr>
              <a:t>информации оценили положительно 80,3 и 44,8 % </a:t>
            </a:r>
            <a:r>
              <a:rPr lang="ru-RU" sz="2400" b="1" dirty="0" smtClean="0">
                <a:solidFill>
                  <a:srgbClr val="002060"/>
                </a:solidFill>
              </a:rPr>
              <a:t>респондентов</a:t>
            </a:r>
          </a:p>
          <a:p>
            <a:pPr marL="0" indent="0" algn="just" eaLnBrk="1" hangingPunct="1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ru-RU" sz="2400" b="1" dirty="0" smtClean="0"/>
              <a:t>Желание </a:t>
            </a:r>
            <a:r>
              <a:rPr lang="ru-RU" sz="2400" b="1" dirty="0"/>
              <a:t>участвовать в разработке дополнений и поправок в регламентирующие документы выразили 21,4 и 4 </a:t>
            </a:r>
            <a:r>
              <a:rPr lang="ru-RU" sz="2400" b="1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776316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484437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 smtClean="0"/>
              <a:t>Приемлемость нормативных документов </a:t>
            </a:r>
            <a:r>
              <a:rPr lang="ru-RU" sz="4000" b="1" dirty="0"/>
              <a:t>и положений об учебной и производственной </a:t>
            </a:r>
            <a:r>
              <a:rPr lang="ru-RU" sz="4000" b="1" dirty="0" smtClean="0"/>
              <a:t>практике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2420888"/>
            <a:ext cx="7848872" cy="4176464"/>
          </a:xfrm>
        </p:spPr>
        <p:txBody>
          <a:bodyPr/>
          <a:lstStyle/>
          <a:p>
            <a:pPr algn="just" eaLnBrk="1" hangingPunct="1"/>
            <a:r>
              <a:rPr lang="ru-RU" sz="2800" b="1" dirty="0"/>
              <a:t>П</a:t>
            </a:r>
            <a:r>
              <a:rPr lang="ru-RU" sz="2800" b="1" dirty="0" smtClean="0"/>
              <a:t>олностью </a:t>
            </a:r>
            <a:r>
              <a:rPr lang="ru-RU" sz="2800" b="1" dirty="0"/>
              <a:t>согласились с существующими положениями </a:t>
            </a:r>
            <a:r>
              <a:rPr lang="ru-RU" sz="2800" b="1" dirty="0" smtClean="0"/>
              <a:t>53,8 % опрошенных, в </a:t>
            </a:r>
            <a:r>
              <a:rPr lang="ru-RU" sz="2800" b="1" dirty="0"/>
              <a:t>целом согласились, но с поправками </a:t>
            </a:r>
            <a:r>
              <a:rPr lang="ru-RU" sz="2800" b="1" dirty="0" smtClean="0"/>
              <a:t>— 29,8 % руководителей практики</a:t>
            </a:r>
          </a:p>
          <a:p>
            <a:pPr marL="0" indent="0" algn="just" eaLnBrk="1" hangingPunct="1">
              <a:buNone/>
            </a:pPr>
            <a:endParaRPr lang="ru-RU" sz="2800" b="1" dirty="0" smtClean="0"/>
          </a:p>
          <a:p>
            <a:pPr algn="just" eaLnBrk="1" hangingPunct="1"/>
            <a:r>
              <a:rPr lang="ru-RU" sz="2800" b="1" dirty="0" smtClean="0">
                <a:solidFill>
                  <a:srgbClr val="002060"/>
                </a:solidFill>
              </a:rPr>
              <a:t>Более </a:t>
            </a:r>
            <a:r>
              <a:rPr lang="ru-RU" sz="2800" b="1" dirty="0">
                <a:solidFill>
                  <a:srgbClr val="002060"/>
                </a:solidFill>
              </a:rPr>
              <a:t>половины участвующих в опросе позитивно оценили существующие положения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63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484437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 smtClean="0"/>
              <a:t>Приемлемость нормативных документов </a:t>
            </a:r>
            <a:r>
              <a:rPr lang="ru-RU" sz="4000" b="1" dirty="0"/>
              <a:t>и положений об учебной и производственной </a:t>
            </a:r>
            <a:r>
              <a:rPr lang="ru-RU" sz="4000" b="1" dirty="0" smtClean="0"/>
              <a:t>практике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2204864"/>
            <a:ext cx="7848872" cy="4824536"/>
          </a:xfrm>
        </p:spPr>
        <p:txBody>
          <a:bodyPr/>
          <a:lstStyle/>
          <a:p>
            <a:pPr algn="just" eaLnBrk="1" hangingPunct="1"/>
            <a:r>
              <a:rPr lang="ru-RU" sz="2800" b="1" dirty="0" smtClean="0"/>
              <a:t>Дополнения </a:t>
            </a:r>
            <a:r>
              <a:rPr lang="ru-RU" sz="2800" b="1" dirty="0"/>
              <a:t>касались </a:t>
            </a:r>
            <a:r>
              <a:rPr lang="ru-RU" sz="2800" b="1" dirty="0" smtClean="0"/>
              <a:t>оформления,  </a:t>
            </a:r>
            <a:r>
              <a:rPr lang="ru-RU" sz="2800" b="1" dirty="0"/>
              <a:t>хранения </a:t>
            </a:r>
            <a:r>
              <a:rPr lang="ru-RU" sz="2800" b="1" dirty="0" smtClean="0"/>
              <a:t>и доступности отчётно- </a:t>
            </a:r>
            <a:r>
              <a:rPr lang="ru-RU" sz="2800" b="1" dirty="0"/>
              <a:t>плановой документации руководителей и </a:t>
            </a:r>
            <a:r>
              <a:rPr lang="ru-RU" sz="2800" b="1" dirty="0" smtClean="0"/>
              <a:t>студентов</a:t>
            </a:r>
          </a:p>
          <a:p>
            <a:pPr marL="0" indent="0" algn="just" eaLnBrk="1" hangingPunct="1">
              <a:buNone/>
            </a:pPr>
            <a:r>
              <a:rPr lang="ru-RU" sz="2800" b="1" dirty="0" smtClean="0"/>
              <a:t> </a:t>
            </a:r>
          </a:p>
          <a:p>
            <a:pPr algn="just" eaLnBrk="1" hangingPunct="1"/>
            <a:r>
              <a:rPr lang="ru-RU" sz="2800" b="1" dirty="0">
                <a:solidFill>
                  <a:srgbClr val="002060"/>
                </a:solidFill>
              </a:rPr>
              <a:t>П</a:t>
            </a:r>
            <a:r>
              <a:rPr lang="ru-RU" sz="2800" b="1" dirty="0" smtClean="0">
                <a:solidFill>
                  <a:srgbClr val="002060"/>
                </a:solidFill>
              </a:rPr>
              <a:t>редложенные </a:t>
            </a:r>
            <a:r>
              <a:rPr lang="ru-RU" sz="2800" b="1" dirty="0">
                <a:solidFill>
                  <a:srgbClr val="002060"/>
                </a:solidFill>
              </a:rPr>
              <a:t>схемы, сроки и условия </a:t>
            </a:r>
            <a:r>
              <a:rPr lang="ru-RU" sz="2800" b="1" dirty="0" smtClean="0">
                <a:solidFill>
                  <a:srgbClr val="002060"/>
                </a:solidFill>
              </a:rPr>
              <a:t>были рассмотрены </a:t>
            </a:r>
            <a:r>
              <a:rPr lang="ru-RU" sz="2800" b="1" dirty="0">
                <a:solidFill>
                  <a:srgbClr val="002060"/>
                </a:solidFill>
              </a:rPr>
              <a:t>на очередном заседании цикловой методической </a:t>
            </a:r>
            <a:r>
              <a:rPr lang="ru-RU" sz="2800" b="1" dirty="0" smtClean="0">
                <a:solidFill>
                  <a:srgbClr val="002060"/>
                </a:solidFill>
              </a:rPr>
              <a:t>комиссии</a:t>
            </a:r>
          </a:p>
        </p:txBody>
      </p:sp>
    </p:spTree>
    <p:extLst>
      <p:ext uri="{BB962C8B-B14F-4D97-AF65-F5344CB8AC3E}">
        <p14:creationId xmlns:p14="http://schemas.microsoft.com/office/powerpoint/2010/main" val="1756010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484437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 smtClean="0"/>
              <a:t>Приемлемость нормативных документов </a:t>
            </a:r>
            <a:r>
              <a:rPr lang="ru-RU" sz="4000" b="1" dirty="0"/>
              <a:t>и положений об учебной и производственной </a:t>
            </a:r>
            <a:r>
              <a:rPr lang="ru-RU" sz="4000" b="1" dirty="0" smtClean="0"/>
              <a:t>практике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7848872" cy="4824536"/>
          </a:xfrm>
        </p:spPr>
        <p:txBody>
          <a:bodyPr/>
          <a:lstStyle/>
          <a:p>
            <a:pPr algn="just" eaLnBrk="1" hangingPunct="1"/>
            <a:r>
              <a:rPr lang="ru-RU" sz="2800" b="1" dirty="0" smtClean="0"/>
              <a:t>Один </a:t>
            </a:r>
            <a:r>
              <a:rPr lang="ru-RU" sz="2800" b="1" dirty="0"/>
              <a:t>из центральных пунктов критики — </a:t>
            </a:r>
            <a:r>
              <a:rPr lang="ru-RU" sz="2800" b="1" dirty="0" smtClean="0"/>
              <a:t>«федеральная централизованная </a:t>
            </a:r>
            <a:r>
              <a:rPr lang="ru-RU" sz="2800" b="1" dirty="0"/>
              <a:t>регуляция отношений Университета и </a:t>
            </a:r>
            <a:r>
              <a:rPr lang="ru-RU" sz="2800" b="1" dirty="0" smtClean="0"/>
              <a:t>баз производственной практики в </a:t>
            </a:r>
            <a:r>
              <a:rPr lang="ru-RU" sz="2800" b="1" dirty="0"/>
              <a:t>правовом поле субъекта федерации</a:t>
            </a:r>
            <a:r>
              <a:rPr lang="ru-RU" sz="2800" b="1" dirty="0" smtClean="0"/>
              <a:t>»</a:t>
            </a:r>
          </a:p>
          <a:p>
            <a:pPr algn="just" eaLnBrk="1" hangingPunct="1"/>
            <a:r>
              <a:rPr lang="ru-RU" sz="2800" b="1" dirty="0">
                <a:solidFill>
                  <a:srgbClr val="002060"/>
                </a:solidFill>
              </a:rPr>
              <a:t>Приказ Минздрава России от 30.06.2016 N435н "Об утверждении типовой формы договора об организации практической подготовки </a:t>
            </a:r>
            <a:r>
              <a:rPr lang="ru-RU" sz="2800" b="1" dirty="0" smtClean="0">
                <a:solidFill>
                  <a:srgbClr val="002060"/>
                </a:solidFill>
              </a:rPr>
              <a:t>обучающихся"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91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484437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 smtClean="0"/>
              <a:t>Приемлемость нормативных документов </a:t>
            </a:r>
            <a:r>
              <a:rPr lang="ru-RU" sz="4000" b="1" dirty="0"/>
              <a:t>и положений об учебной и производственной </a:t>
            </a:r>
            <a:r>
              <a:rPr lang="ru-RU" sz="4000" b="1" dirty="0" smtClean="0"/>
              <a:t>практике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7848872" cy="4824536"/>
          </a:xfrm>
        </p:spPr>
        <p:txBody>
          <a:bodyPr/>
          <a:lstStyle/>
          <a:p>
            <a:pPr algn="just" eaLnBrk="1" hangingPunct="1"/>
            <a:r>
              <a:rPr lang="ru-RU" b="1" dirty="0"/>
              <a:t>Респонденты отмечают «планомерное управленческое взаимодействие на этапе заключения Договоров о совместной </a:t>
            </a:r>
            <a:r>
              <a:rPr lang="ru-RU" b="1" dirty="0" smtClean="0"/>
              <a:t>деятельности по практической подготовке обучающихся»</a:t>
            </a:r>
          </a:p>
          <a:p>
            <a:pPr marL="0" indent="0" algn="just" eaLnBrk="1" hangingPunct="1">
              <a:buNone/>
            </a:pPr>
            <a:endParaRPr lang="ru-RU" b="1" dirty="0" smtClean="0"/>
          </a:p>
          <a:p>
            <a:pPr algn="just" eaLnBrk="1" hangingPunct="1"/>
            <a:r>
              <a:rPr lang="ru-RU" b="1" dirty="0" smtClean="0">
                <a:solidFill>
                  <a:srgbClr val="002060"/>
                </a:solidFill>
              </a:rPr>
              <a:t>Была </a:t>
            </a:r>
            <a:r>
              <a:rPr lang="ru-RU" b="1" dirty="0">
                <a:solidFill>
                  <a:srgbClr val="002060"/>
                </a:solidFill>
              </a:rPr>
              <a:t>представлена точка зрения: «Понятие “производственная практика” предоставляет равные возможности по её организации и контролю всем </a:t>
            </a:r>
            <a:r>
              <a:rPr lang="ru-RU" b="1" dirty="0" smtClean="0">
                <a:solidFill>
                  <a:srgbClr val="002060"/>
                </a:solidFill>
              </a:rPr>
              <a:t>участникам. Это </a:t>
            </a:r>
            <a:r>
              <a:rPr lang="ru-RU" b="1" dirty="0">
                <a:solidFill>
                  <a:srgbClr val="002060"/>
                </a:solidFill>
              </a:rPr>
              <a:t>должно быть </a:t>
            </a:r>
            <a:r>
              <a:rPr lang="ru-RU" b="1" dirty="0" smtClean="0">
                <a:solidFill>
                  <a:srgbClr val="002060"/>
                </a:solidFill>
              </a:rPr>
              <a:t>отражено </a:t>
            </a:r>
            <a:r>
              <a:rPr lang="ru-RU" b="1" dirty="0">
                <a:solidFill>
                  <a:srgbClr val="002060"/>
                </a:solidFill>
              </a:rPr>
              <a:t>в совместных учебно-практических конференциях»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2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0"/>
            <a:ext cx="4788024" cy="472514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</a:rPr>
              <a:t>анализе интеллектуального </a:t>
            </a:r>
            <a:r>
              <a:rPr lang="ru-RU" dirty="0">
                <a:solidFill>
                  <a:srgbClr val="002060"/>
                </a:solidFill>
              </a:rPr>
              <a:t>опыта, современных информационных </a:t>
            </a:r>
            <a:r>
              <a:rPr lang="ru-RU" dirty="0" smtClean="0">
                <a:solidFill>
                  <a:srgbClr val="002060"/>
                </a:solidFill>
              </a:rPr>
              <a:t>технологий </a:t>
            </a:r>
            <a:r>
              <a:rPr lang="ru-RU" dirty="0">
                <a:solidFill>
                  <a:srgbClr val="002060"/>
                </a:solidFill>
              </a:rPr>
              <a:t>и инструктивно-предписывающих форм организации работы в системе здравоохранения</a:t>
            </a:r>
          </a:p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355976" y="-73124"/>
            <a:ext cx="4788024" cy="48713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</a:rPr>
              <a:t>реализации </a:t>
            </a:r>
            <a:r>
              <a:rPr lang="ru-RU" dirty="0">
                <a:solidFill>
                  <a:srgbClr val="002060"/>
                </a:solidFill>
              </a:rPr>
              <a:t>личностно-ориентированного и компетентностного подхода в образовательном и лечебно-диагностическом процессах</a:t>
            </a:r>
          </a:p>
        </p:txBody>
      </p:sp>
      <p:sp>
        <p:nvSpPr>
          <p:cNvPr id="5" name="Овал 4"/>
          <p:cNvSpPr/>
          <p:nvPr/>
        </p:nvSpPr>
        <p:spPr>
          <a:xfrm>
            <a:off x="2069468" y="3140968"/>
            <a:ext cx="4680520" cy="3933056"/>
          </a:xfrm>
          <a:prstGeom prst="ellipse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</a:rPr>
              <a:t>необходимости </a:t>
            </a:r>
            <a:r>
              <a:rPr lang="ru-RU" dirty="0">
                <a:solidFill>
                  <a:srgbClr val="002060"/>
                </a:solidFill>
              </a:rPr>
              <a:t>подготовки узких специалистов, владеющих новыми медицинскими и фармацевтическими технологиями, ориентированных на деятельность в условиях страховой и регламентированной медицины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-14575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</a:t>
            </a:r>
            <a:r>
              <a:rPr lang="ru-RU" sz="2400" b="1" dirty="0" smtClean="0"/>
              <a:t>рганизация </a:t>
            </a:r>
            <a:r>
              <a:rPr lang="ru-RU" sz="2400" b="1" dirty="0"/>
              <a:t>практической подготовки специалистов с высшим медицинским и фармацевтическим </a:t>
            </a:r>
            <a:r>
              <a:rPr lang="ru-RU" sz="2400" b="1" dirty="0" smtClean="0"/>
              <a:t>образованием базируется 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65337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484437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/>
              <a:t>Уровни взаимодействия сотрудников ВУЗа на этапе организации практической подготовки медицинских и фармацевтических кадров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2204864"/>
            <a:ext cx="7848872" cy="4824536"/>
          </a:xfrm>
        </p:spPr>
        <p:txBody>
          <a:bodyPr/>
          <a:lstStyle/>
          <a:p>
            <a:pPr algn="just" eaLnBrk="1" hangingPunct="1"/>
            <a:r>
              <a:rPr lang="ru-RU" b="1" dirty="0"/>
              <a:t>1.	межкафедральный</a:t>
            </a:r>
          </a:p>
          <a:p>
            <a:pPr algn="just" eaLnBrk="1" hangingPunct="1"/>
            <a:r>
              <a:rPr lang="ru-RU" b="1" dirty="0"/>
              <a:t>2.	междисциплинарный</a:t>
            </a:r>
          </a:p>
          <a:p>
            <a:pPr algn="just" eaLnBrk="1" hangingPunct="1"/>
            <a:r>
              <a:rPr lang="ru-RU" b="1" dirty="0"/>
              <a:t>3.	межвузовский</a:t>
            </a:r>
          </a:p>
          <a:p>
            <a:pPr algn="just" eaLnBrk="1" hangingPunct="1"/>
            <a:r>
              <a:rPr lang="ru-RU" b="1" dirty="0"/>
              <a:t>4.	международный</a:t>
            </a:r>
          </a:p>
        </p:txBody>
      </p:sp>
    </p:spTree>
    <p:extLst>
      <p:ext uri="{BB962C8B-B14F-4D97-AF65-F5344CB8AC3E}">
        <p14:creationId xmlns:p14="http://schemas.microsoft.com/office/powerpoint/2010/main" val="4277482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916485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/>
              <a:t>Варианты организации взаимодействия сотрудников ВУЗа на этапе организации практической подготовки медицинских и фармацевтических </a:t>
            </a:r>
            <a:r>
              <a:rPr lang="ru-RU" sz="3600" b="1" dirty="0" smtClean="0"/>
              <a:t>кадров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2708920"/>
            <a:ext cx="7848872" cy="3528392"/>
          </a:xfrm>
        </p:spPr>
        <p:txBody>
          <a:bodyPr/>
          <a:lstStyle/>
          <a:p>
            <a:pPr algn="just" eaLnBrk="1" hangingPunct="1"/>
            <a:r>
              <a:rPr lang="en-US" b="1" dirty="0" smtClean="0"/>
              <a:t>I. </a:t>
            </a:r>
            <a:r>
              <a:rPr lang="ru-RU" b="1" dirty="0" smtClean="0"/>
              <a:t>Вертикальный </a:t>
            </a:r>
            <a:r>
              <a:rPr lang="ru-RU" b="1" dirty="0"/>
              <a:t>вариант – преемственность преподавания дисциплин профильными </a:t>
            </a:r>
            <a:r>
              <a:rPr lang="ru-RU" b="1" dirty="0" smtClean="0"/>
              <a:t>кафедрами</a:t>
            </a:r>
            <a:endParaRPr lang="en-US" b="1" dirty="0" smtClean="0"/>
          </a:p>
          <a:p>
            <a:pPr marL="0" indent="0" algn="just" eaLnBrk="1" hangingPunct="1">
              <a:buNone/>
            </a:pPr>
            <a:endParaRPr lang="ru-RU" b="1" dirty="0"/>
          </a:p>
          <a:p>
            <a:pPr algn="just" eaLnBrk="1" hangingPunct="1"/>
            <a:r>
              <a:rPr lang="en-US" b="1" dirty="0" smtClean="0">
                <a:solidFill>
                  <a:srgbClr val="002060"/>
                </a:solidFill>
              </a:rPr>
              <a:t>II.</a:t>
            </a:r>
            <a:r>
              <a:rPr lang="ru-RU" b="1" dirty="0">
                <a:solidFill>
                  <a:srgbClr val="002060"/>
                </a:solidFill>
              </a:rPr>
              <a:t> Горизонтальный вариант взаимодействия иллюстрирует совместная работа </a:t>
            </a:r>
            <a:r>
              <a:rPr lang="ru-RU" b="1" dirty="0" smtClean="0">
                <a:solidFill>
                  <a:srgbClr val="002060"/>
                </a:solidFill>
              </a:rPr>
              <a:t>кафедр</a:t>
            </a:r>
          </a:p>
        </p:txBody>
      </p:sp>
    </p:spTree>
    <p:extLst>
      <p:ext uri="{BB962C8B-B14F-4D97-AF65-F5344CB8AC3E}">
        <p14:creationId xmlns:p14="http://schemas.microsoft.com/office/powerpoint/2010/main" val="4289264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Вертикальный вариант – преемственность преподавания дисциплин профильными </a:t>
            </a:r>
            <a:r>
              <a:rPr lang="ru-RU" sz="3600" b="1" dirty="0" smtClean="0"/>
              <a:t>кафедрами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848872" cy="5472608"/>
          </a:xfrm>
        </p:spPr>
        <p:txBody>
          <a:bodyPr/>
          <a:lstStyle/>
          <a:p>
            <a:pPr algn="just" eaLnBrk="1" hangingPunct="1"/>
            <a:r>
              <a:rPr lang="ru-RU" b="1" dirty="0" smtClean="0"/>
              <a:t>1</a:t>
            </a:r>
            <a:r>
              <a:rPr lang="ru-RU" b="1" dirty="0"/>
              <a:t>. пропедевтика внутренних болезней → </a:t>
            </a:r>
            <a:r>
              <a:rPr lang="ru-RU" b="1" dirty="0">
                <a:solidFill>
                  <a:srgbClr val="002060"/>
                </a:solidFill>
              </a:rPr>
              <a:t>факультетская терапия </a:t>
            </a:r>
            <a:r>
              <a:rPr lang="ru-RU" b="1" dirty="0"/>
              <a:t>→ кафедра общей врачебной практики с курсом поликлинической терапии; </a:t>
            </a:r>
            <a:endParaRPr lang="en-US" b="1" dirty="0" smtClean="0"/>
          </a:p>
          <a:p>
            <a:pPr marL="0" indent="0" algn="just" eaLnBrk="1" hangingPunct="1">
              <a:buNone/>
            </a:pPr>
            <a:endParaRPr lang="ru-RU" b="1" dirty="0"/>
          </a:p>
          <a:p>
            <a:pPr algn="just" eaLnBrk="1" hangingPunct="1"/>
            <a:r>
              <a:rPr lang="ru-RU" b="1" dirty="0"/>
              <a:t>2. общая </a:t>
            </a:r>
            <a:r>
              <a:rPr lang="ru-RU" b="1" dirty="0" smtClean="0"/>
              <a:t>хирургия с курсом хирургии ФДПО </a:t>
            </a:r>
            <a:r>
              <a:rPr lang="ru-RU" b="1" dirty="0"/>
              <a:t>→ </a:t>
            </a:r>
            <a:r>
              <a:rPr lang="ru-RU" b="1" dirty="0">
                <a:solidFill>
                  <a:srgbClr val="002060"/>
                </a:solidFill>
              </a:rPr>
              <a:t>факультетская хирургия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 algn="just" eaLnBrk="1" hangingPunct="1">
              <a:buNone/>
            </a:pPr>
            <a:endParaRPr lang="ru-RU" b="1" dirty="0"/>
          </a:p>
          <a:p>
            <a:pPr algn="just" eaLnBrk="1" hangingPunct="1"/>
            <a:r>
              <a:rPr lang="ru-RU" b="1" dirty="0"/>
              <a:t>3. </a:t>
            </a:r>
            <a:r>
              <a:rPr lang="ru-RU" b="1" dirty="0" smtClean="0"/>
              <a:t>фармацевтическая химия </a:t>
            </a:r>
            <a:r>
              <a:rPr lang="ru-RU" b="1" dirty="0"/>
              <a:t>и </a:t>
            </a:r>
            <a:r>
              <a:rPr lang="ru-RU" b="1" dirty="0" smtClean="0"/>
              <a:t>фармакогнозия </a:t>
            </a:r>
            <a:r>
              <a:rPr lang="ru-RU" b="1" dirty="0"/>
              <a:t>→ </a:t>
            </a:r>
            <a:r>
              <a:rPr lang="ru-RU" b="1" dirty="0" smtClean="0">
                <a:solidFill>
                  <a:srgbClr val="002060"/>
                </a:solidFill>
              </a:rPr>
              <a:t>фармацевтическая технология</a:t>
            </a:r>
            <a:r>
              <a:rPr lang="ru-RU" b="1" dirty="0" smtClean="0"/>
              <a:t> </a:t>
            </a:r>
            <a:r>
              <a:rPr lang="ru-RU" b="1" dirty="0"/>
              <a:t>→ управления и экономики фармации</a:t>
            </a:r>
            <a:r>
              <a:rPr lang="ru-RU" b="1" dirty="0" smtClean="0"/>
              <a:t>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40798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Вертикальный вариант – преемственность преподавания дисциплин профильными </a:t>
            </a:r>
            <a:r>
              <a:rPr lang="ru-RU" sz="3600" b="1" dirty="0" smtClean="0"/>
              <a:t>кафедрами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48872" cy="5040560"/>
          </a:xfrm>
        </p:spPr>
        <p:txBody>
          <a:bodyPr/>
          <a:lstStyle/>
          <a:p>
            <a:pPr algn="just" eaLnBrk="1" hangingPunct="1"/>
            <a:r>
              <a:rPr lang="ru-RU" b="1" dirty="0" smtClean="0"/>
              <a:t>4</a:t>
            </a:r>
            <a:r>
              <a:rPr lang="ru-RU" b="1" dirty="0"/>
              <a:t>. пропедевтики детских болезней и факультетской педиатрии → </a:t>
            </a:r>
            <a:r>
              <a:rPr lang="ru-RU" b="1" dirty="0">
                <a:solidFill>
                  <a:srgbClr val="002060"/>
                </a:solidFill>
              </a:rPr>
              <a:t>поликлинической педиатрии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 algn="just" eaLnBrk="1" hangingPunct="1">
              <a:buNone/>
            </a:pPr>
            <a:endParaRPr lang="ru-RU" b="1" dirty="0"/>
          </a:p>
          <a:p>
            <a:pPr algn="just" eaLnBrk="1" hangingPunct="1"/>
            <a:r>
              <a:rPr lang="ru-RU" b="1" dirty="0"/>
              <a:t>5. пропедевтической стоматологии → </a:t>
            </a:r>
            <a:r>
              <a:rPr lang="ru-RU" b="1" dirty="0">
                <a:solidFill>
                  <a:srgbClr val="002060"/>
                </a:solidFill>
              </a:rPr>
              <a:t>терапевтической стоматологии </a:t>
            </a:r>
            <a:r>
              <a:rPr lang="ru-RU" b="1" dirty="0"/>
              <a:t>→ хирургической стоматологии  и ЧЛХ→ </a:t>
            </a:r>
            <a:r>
              <a:rPr lang="ru-RU" b="1" dirty="0">
                <a:solidFill>
                  <a:srgbClr val="002060"/>
                </a:solidFill>
              </a:rPr>
              <a:t>ортопедической стоматологии </a:t>
            </a:r>
            <a:r>
              <a:rPr lang="ru-RU" b="1" dirty="0"/>
              <a:t>→  детской </a:t>
            </a:r>
            <a:r>
              <a:rPr lang="ru-RU" b="1" dirty="0" smtClean="0"/>
              <a:t>стоматологии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07875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264604" y="-171400"/>
            <a:ext cx="8686800" cy="1268413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Горизонтальный вариант взаимодействия иллюстрирует совместная работа кафедр: 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264604" y="1097013"/>
            <a:ext cx="8686800" cy="5932387"/>
          </a:xfrm>
        </p:spPr>
        <p:txBody>
          <a:bodyPr/>
          <a:lstStyle/>
          <a:p>
            <a:pPr algn="just" eaLnBrk="1" hangingPunct="1"/>
            <a:r>
              <a:rPr lang="ru-RU" b="1" dirty="0"/>
              <a:t>1.	</a:t>
            </a:r>
            <a:r>
              <a:rPr lang="ru-RU" sz="2100" b="1" dirty="0"/>
              <a:t>клинической фармакологии, управления и экономики фармации, кафедры клинической психологии, кафедры онкологии, эндокринологии, урологии, фтизиопульмонологии, анестезиологии и реаниматологии, патологической анатомии, кафедра судебной медицины и права, госпитальной терапии, госпитальной хирургии, госпитальной педиатрии, кафедры травматологии и ортопедии, лучевой диагностики и лучевой терапии, общественного здоровья и здравоохранения, гигиены, кафедра иностранных языков, кафедра философии, биоэтики, истории медицины и социальных наук, кафедра микробиологии ↔ </a:t>
            </a:r>
            <a:r>
              <a:rPr lang="ru-RU" sz="2100" b="1" dirty="0">
                <a:solidFill>
                  <a:srgbClr val="002060"/>
                </a:solidFill>
              </a:rPr>
              <a:t>с профильными клиническими терапевтическими, педиатрическими, стоматологическими и хирургическими кафедрами, с кафедрой акушерства и гинекологии педиатрического и стоматологического факультетов, акушерства и гинекологии с курсом пренатальной диагностики ФДПО- руководителями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374360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Горизонтальный вариант взаимодействия иллюстрирует совместная работа кафедр: 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48872" cy="5040560"/>
          </a:xfrm>
        </p:spPr>
        <p:txBody>
          <a:bodyPr/>
          <a:lstStyle/>
          <a:p>
            <a:pPr algn="just" eaLnBrk="1" hangingPunct="1"/>
            <a:r>
              <a:rPr lang="ru-RU" sz="2800" b="1" dirty="0" smtClean="0"/>
              <a:t>2</a:t>
            </a:r>
            <a:r>
              <a:rPr lang="ru-RU" sz="2800" b="1" dirty="0"/>
              <a:t>.	</a:t>
            </a:r>
            <a:r>
              <a:rPr lang="ru-RU" sz="2800" b="1" dirty="0">
                <a:solidFill>
                  <a:srgbClr val="002060"/>
                </a:solidFill>
              </a:rPr>
              <a:t>фармацевтической химии и фармакогнозии, фармацевтической технологии </a:t>
            </a:r>
            <a:r>
              <a:rPr lang="ru-RU" sz="2800" b="1" dirty="0"/>
              <a:t>↔ с кафедрами химии, фармакологии и клинической фармакологии, биологии, нормальной и патологической физиологии, микробиологии;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63585473"/>
              </p:ext>
            </p:extLst>
          </p:nvPr>
        </p:nvGraphicFramePr>
        <p:xfrm>
          <a:off x="0" y="620688"/>
          <a:ext cx="925252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3996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Горизонтальный вариант взаимодействия иллюстрирует совместная работа кафедр: 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48872" cy="5040560"/>
          </a:xfrm>
        </p:spPr>
        <p:txBody>
          <a:bodyPr/>
          <a:lstStyle/>
          <a:p>
            <a:pPr algn="just" eaLnBrk="1" hangingPunct="1"/>
            <a:r>
              <a:rPr lang="ru-RU" sz="2800" b="1" dirty="0"/>
              <a:t>3.	</a:t>
            </a:r>
            <a:r>
              <a:rPr lang="ru-RU" sz="2800" b="1" dirty="0" smtClean="0"/>
              <a:t>Цикловые </a:t>
            </a:r>
            <a:r>
              <a:rPr lang="ru-RU" sz="2800" b="1" dirty="0"/>
              <a:t>методические комиссии профильных дисциплин </a:t>
            </a:r>
            <a:r>
              <a:rPr lang="ru-RU" sz="2800" b="1" dirty="0" smtClean="0"/>
              <a:t>↔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цикловая методическая комиссия по учебной и производственной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2425139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-19036"/>
            <a:ext cx="8686800" cy="1268413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Горизонтальный вариант взаимодействия иллюстрирует совместная работа кафедр: 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0" y="1843372"/>
            <a:ext cx="8100392" cy="5040560"/>
          </a:xfrm>
        </p:spPr>
        <p:txBody>
          <a:bodyPr/>
          <a:lstStyle/>
          <a:p>
            <a:pPr algn="just" eaLnBrk="1" hangingPunct="1"/>
            <a:r>
              <a:rPr lang="ru-RU" sz="2800" b="1" dirty="0"/>
              <a:t>4.	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327943"/>
              </p:ext>
            </p:extLst>
          </p:nvPr>
        </p:nvGraphicFramePr>
        <p:xfrm>
          <a:off x="827584" y="1249377"/>
          <a:ext cx="8460432" cy="560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4863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Формы совместной работы по проектированию и организации учебной и производственной практики: 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48872" cy="5040560"/>
          </a:xfrm>
        </p:spPr>
        <p:txBody>
          <a:bodyPr/>
          <a:lstStyle/>
          <a:p>
            <a:pPr algn="just" eaLnBrk="1" hangingPunct="1"/>
            <a:r>
              <a:rPr lang="ru-RU" sz="2800" b="1" smtClean="0"/>
              <a:t>1.	Подготовка совместных печатных научно-методических изданий</a:t>
            </a:r>
          </a:p>
          <a:p>
            <a:pPr algn="just" eaLnBrk="1" hangingPunct="1"/>
            <a:r>
              <a:rPr lang="ru-RU" sz="2800" b="1" smtClean="0">
                <a:solidFill>
                  <a:srgbClr val="002060"/>
                </a:solidFill>
              </a:rPr>
              <a:t>2.	Участие в формировании нормативной внутривузовской документации</a:t>
            </a:r>
          </a:p>
          <a:p>
            <a:pPr algn="just" eaLnBrk="1" hangingPunct="1"/>
            <a:r>
              <a:rPr lang="ru-RU" sz="2800" b="1" smtClean="0"/>
              <a:t>3.	Семинар</a:t>
            </a:r>
          </a:p>
          <a:p>
            <a:pPr algn="just" eaLnBrk="1" hangingPunct="1"/>
            <a:r>
              <a:rPr lang="ru-RU" sz="2800" b="1" smtClean="0">
                <a:solidFill>
                  <a:srgbClr val="002060"/>
                </a:solidFill>
              </a:rPr>
              <a:t>4.	Научно-исследовательская работа студентов</a:t>
            </a:r>
          </a:p>
          <a:p>
            <a:pPr algn="just" eaLnBrk="1" hangingPunct="1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56911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Формы совместной работы по проектированию и организации учебной и производственной практики: 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48872" cy="5040560"/>
          </a:xfrm>
        </p:spPr>
        <p:txBody>
          <a:bodyPr/>
          <a:lstStyle/>
          <a:p>
            <a:pPr algn="just" eaLnBrk="1" hangingPunct="1"/>
            <a:r>
              <a:rPr lang="ru-RU" sz="2800" b="1" dirty="0" smtClean="0"/>
              <a:t>5</a:t>
            </a:r>
            <a:r>
              <a:rPr lang="ru-RU" sz="2800" b="1" dirty="0"/>
              <a:t>.	Часть комплексного многоцентрового исследования</a:t>
            </a:r>
          </a:p>
          <a:p>
            <a:pPr algn="just" eaLnBrk="1" hangingPunct="1"/>
            <a:r>
              <a:rPr lang="ru-RU" sz="2800" b="1" dirty="0">
                <a:solidFill>
                  <a:srgbClr val="002060"/>
                </a:solidFill>
              </a:rPr>
              <a:t>6.	Контроль освоения практических навыков</a:t>
            </a:r>
          </a:p>
          <a:p>
            <a:pPr algn="just" eaLnBrk="1" hangingPunct="1"/>
            <a:r>
              <a:rPr lang="ru-RU" sz="2800" b="1" dirty="0"/>
              <a:t>7.	Контроль практики иногородних студентов</a:t>
            </a:r>
          </a:p>
          <a:p>
            <a:pPr algn="just" eaLnBrk="1" hangingPunct="1"/>
            <a:r>
              <a:rPr lang="ru-RU" sz="2800" b="1" dirty="0">
                <a:solidFill>
                  <a:srgbClr val="002060"/>
                </a:solidFill>
              </a:rPr>
              <a:t>8.	Медико-социологические </a:t>
            </a:r>
            <a:r>
              <a:rPr lang="ru-RU" sz="2800" b="1" dirty="0" smtClean="0">
                <a:solidFill>
                  <a:srgbClr val="002060"/>
                </a:solidFill>
              </a:rPr>
              <a:t>и медико-психологические исследования </a:t>
            </a:r>
            <a:endParaRPr lang="ru-RU" sz="2800" b="1" dirty="0">
              <a:solidFill>
                <a:srgbClr val="002060"/>
              </a:solidFill>
            </a:endParaRPr>
          </a:p>
          <a:p>
            <a:pPr algn="just" eaLnBrk="1" hangingPunct="1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0939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80728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Использование только традиционных форм организации подготовки студентов медицинского ВУЗа препятствует решению данной ситуации </a:t>
            </a:r>
          </a:p>
          <a:p>
            <a:pPr algn="just"/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Анализ </a:t>
            </a:r>
            <a:r>
              <a:rPr lang="ru-RU" sz="2800" dirty="0"/>
              <a:t>существующих и </a:t>
            </a:r>
            <a:r>
              <a:rPr lang="ru-RU" sz="2800" dirty="0" smtClean="0"/>
              <a:t>поиск </a:t>
            </a:r>
            <a:r>
              <a:rPr lang="ru-RU" sz="2800" dirty="0"/>
              <a:t>новых организационных и образовательных подходов в практической подготовке специалистов с высшим медицинским </a:t>
            </a:r>
            <a:r>
              <a:rPr lang="ru-RU" sz="2800" dirty="0" smtClean="0"/>
              <a:t>и фармацевтическим образованием остаётся в поле академического интереса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79804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Формы совместной работы по проектированию и организации учебной и производственной практики: 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48872" cy="5040560"/>
          </a:xfrm>
        </p:spPr>
        <p:txBody>
          <a:bodyPr/>
          <a:lstStyle/>
          <a:p>
            <a:pPr algn="just" eaLnBrk="1" hangingPunct="1"/>
            <a:r>
              <a:rPr lang="ru-RU" sz="2800" b="1" dirty="0" smtClean="0"/>
              <a:t>9</a:t>
            </a:r>
            <a:r>
              <a:rPr lang="ru-RU" sz="2800" b="1" dirty="0"/>
              <a:t>.	Круглый стол, совместные совещания с представителями практического здравоохранения и фармации г. Смоленска, российских и зарубежных баз практики </a:t>
            </a:r>
            <a:r>
              <a:rPr lang="ru-RU" sz="2800" b="1" dirty="0" smtClean="0"/>
              <a:t>обучающихся                        ФГБОУ </a:t>
            </a:r>
            <a:r>
              <a:rPr lang="ru-RU" sz="2800" b="1" dirty="0"/>
              <a:t>ВО СГМУ Минздрава </a:t>
            </a:r>
            <a:r>
              <a:rPr lang="ru-RU" sz="2800" b="1" dirty="0" smtClean="0"/>
              <a:t>России</a:t>
            </a:r>
            <a:endParaRPr lang="ru-RU" sz="2800" b="1" dirty="0"/>
          </a:p>
          <a:p>
            <a:pPr algn="just" eaLnBrk="1" hangingPunct="1"/>
            <a:r>
              <a:rPr lang="ru-RU" sz="2800" b="1" dirty="0">
                <a:solidFill>
                  <a:srgbClr val="002060"/>
                </a:solidFill>
              </a:rPr>
              <a:t>10.	Совместное участие в конференциях различного уровня (внутривузовские, всероссийские, международные) по вопросам учебной и производственной практики </a:t>
            </a:r>
            <a:r>
              <a:rPr lang="ru-RU" sz="2800" b="1" dirty="0" smtClean="0">
                <a:solidFill>
                  <a:srgbClr val="002060"/>
                </a:solidFill>
              </a:rPr>
              <a:t>обучающихся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229600" cy="2016224"/>
          </a:xfrm>
        </p:spPr>
        <p:txBody>
          <a:bodyPr/>
          <a:lstStyle/>
          <a:p>
            <a:pPr algn="ctr"/>
            <a:r>
              <a:rPr lang="ru-RU" dirty="0" smtClean="0"/>
              <a:t>Благодарю Вас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9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33718"/>
            <a:ext cx="9144000" cy="1268413"/>
          </a:xfrm>
        </p:spPr>
        <p:txBody>
          <a:bodyPr lIns="91440" rIns="91440" bIns="4572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Теоретико-методологическая основа</a:t>
            </a:r>
            <a:br>
              <a:rPr lang="ru-RU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и организации                    практической подготовки</a:t>
            </a: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302131"/>
            <a:ext cx="7704856" cy="5366411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400" b="1" dirty="0"/>
              <a:t>Указ Президента РФ “О неотложных мерах по обеспечению здоровья населения РФ” № 468 от 20. 04. 93, Федеральный закон от 29.12.2012 г. № 273-ФЗ "Об образовании в Российской </a:t>
            </a:r>
            <a:r>
              <a:rPr lang="ru-RU" sz="2400" b="1" dirty="0" smtClean="0"/>
              <a:t>Федерации«</a:t>
            </a:r>
          </a:p>
          <a:p>
            <a:pPr marL="0" indent="0" algn="just" eaLnBrk="1" hangingPunct="1">
              <a:buNone/>
            </a:pPr>
            <a:endParaRPr lang="ru-RU" sz="2400" b="1" dirty="0" smtClean="0"/>
          </a:p>
          <a:p>
            <a:pPr marL="0" indent="0" algn="just" eaLnBrk="1" hangingPunct="1">
              <a:buNone/>
            </a:pPr>
            <a:r>
              <a:rPr lang="ru-RU" sz="2400" b="1" dirty="0">
                <a:solidFill>
                  <a:srgbClr val="000068"/>
                </a:solidFill>
              </a:rPr>
              <a:t>П</a:t>
            </a:r>
            <a:r>
              <a:rPr lang="ru-RU" sz="2400" b="1" dirty="0" smtClean="0">
                <a:solidFill>
                  <a:srgbClr val="000068"/>
                </a:solidFill>
              </a:rPr>
              <a:t>риказ </a:t>
            </a:r>
            <a:r>
              <a:rPr lang="ru-RU" sz="2400" b="1" dirty="0">
                <a:solidFill>
                  <a:srgbClr val="000068"/>
                </a:solidFill>
              </a:rPr>
              <a:t>Министерства здравоохранения Российской Федерации  от 22 августа 2013 г</a:t>
            </a:r>
            <a:r>
              <a:rPr lang="ru-RU" sz="2400" b="1" dirty="0" smtClean="0">
                <a:solidFill>
                  <a:srgbClr val="000068"/>
                </a:solidFill>
              </a:rPr>
              <a:t>.            </a:t>
            </a:r>
            <a:r>
              <a:rPr lang="ru-RU" sz="2400" b="1" dirty="0">
                <a:solidFill>
                  <a:srgbClr val="000068"/>
                </a:solidFill>
              </a:rPr>
              <a:t>№ 585н «Об утверждении порядка участия обучающихся по основным профессиональным образовательным программам и дополнительным профессиональным программам в оказании медицинской помощи гражданам и в фармацевтической деятельности</a:t>
            </a:r>
            <a:r>
              <a:rPr lang="ru-RU" sz="2400" b="1" dirty="0" smtClean="0">
                <a:solidFill>
                  <a:srgbClr val="000068"/>
                </a:solidFill>
              </a:rPr>
              <a:t>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Теоретико-методологическая основа</a:t>
            </a:r>
            <a:b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и организации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практической подготовки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748028"/>
            <a:ext cx="7704856" cy="511175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400" b="1" dirty="0" smtClean="0"/>
              <a:t>Приказ </a:t>
            </a:r>
            <a:r>
              <a:rPr lang="ru-RU" sz="2400" b="1" dirty="0"/>
              <a:t>Минздрава России  от 3 сентября 2013 г. </a:t>
            </a:r>
            <a:r>
              <a:rPr lang="en-US" sz="2400" b="1" dirty="0" smtClean="0"/>
              <a:t>N</a:t>
            </a:r>
            <a:r>
              <a:rPr lang="ru-RU" sz="2400" b="1" dirty="0" smtClean="0"/>
              <a:t>620н </a:t>
            </a:r>
            <a:r>
              <a:rPr lang="ru-RU" sz="2400" b="1" dirty="0"/>
              <a:t>«Об утверждении Порядка организации и проведения практической подготовки обучающихся по профессиональным образовательным программам медицинского образования, фармацевтического образования</a:t>
            </a:r>
            <a:r>
              <a:rPr lang="ru-RU" sz="2400" b="1" dirty="0" smtClean="0"/>
              <a:t>»</a:t>
            </a:r>
          </a:p>
          <a:p>
            <a:pPr marL="0" indent="0" algn="just" eaLnBrk="1" hangingPunct="1">
              <a:buNone/>
            </a:pPr>
            <a:endParaRPr lang="en-US" sz="2400" b="1" dirty="0" smtClean="0">
              <a:solidFill>
                <a:srgbClr val="000068"/>
              </a:solidFill>
            </a:endParaRPr>
          </a:p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000068"/>
                </a:solidFill>
              </a:rPr>
              <a:t>Приказ </a:t>
            </a:r>
            <a:r>
              <a:rPr lang="ru-RU" sz="2400" b="1" dirty="0">
                <a:solidFill>
                  <a:srgbClr val="000068"/>
                </a:solidFill>
              </a:rPr>
              <a:t>Министерства образования и науки от 27 ноября 2015 г. №1383 «Об утверждении положения о практике обучающихся, осваивающих основные профессиональные образовательные программы высшего образования</a:t>
            </a:r>
            <a:r>
              <a:rPr lang="ru-RU" sz="2400" b="1" dirty="0" smtClean="0">
                <a:solidFill>
                  <a:srgbClr val="000068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728001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Теоретико-методологическая основа</a:t>
            </a:r>
            <a:b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и организации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практической подготовки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844824"/>
            <a:ext cx="7704856" cy="482371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000068"/>
                </a:solidFill>
              </a:rPr>
              <a:t>Приказ </a:t>
            </a:r>
            <a:r>
              <a:rPr lang="ru-RU" sz="2400" b="1" dirty="0" err="1">
                <a:solidFill>
                  <a:srgbClr val="000068"/>
                </a:solidFill>
              </a:rPr>
              <a:t>Минздравсоцразвития</a:t>
            </a:r>
            <a:r>
              <a:rPr lang="ru-RU" sz="2400" b="1" dirty="0">
                <a:solidFill>
                  <a:srgbClr val="000068"/>
                </a:solidFill>
              </a:rPr>
              <a:t> России от 12.04.2011 </a:t>
            </a:r>
            <a:r>
              <a:rPr lang="ru-RU" sz="2400" b="1" dirty="0" smtClean="0">
                <a:solidFill>
                  <a:srgbClr val="000068"/>
                </a:solidFill>
              </a:rPr>
              <a:t>N302н "</a:t>
            </a:r>
            <a:r>
              <a:rPr lang="ru-RU" sz="2400" b="1" dirty="0">
                <a:solidFill>
                  <a:srgbClr val="000068"/>
                </a:solidFill>
              </a:rPr>
              <a:t>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труда"</a:t>
            </a:r>
            <a:endParaRPr lang="ru-RU" sz="2400" b="1" dirty="0" smtClean="0">
              <a:solidFill>
                <a:srgbClr val="000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75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Теоретико-методологическая основа</a:t>
            </a:r>
            <a:b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и организации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практической подготовки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844824"/>
            <a:ext cx="7704856" cy="482371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400" b="1" dirty="0" smtClean="0">
                <a:solidFill>
                  <a:srgbClr val="000068"/>
                </a:solidFill>
              </a:rPr>
              <a:t>Приказ Минздрава </a:t>
            </a:r>
            <a:r>
              <a:rPr lang="ru-RU" sz="2400" b="1" dirty="0">
                <a:solidFill>
                  <a:srgbClr val="000068"/>
                </a:solidFill>
              </a:rPr>
              <a:t>России </a:t>
            </a:r>
            <a:r>
              <a:rPr lang="ru-RU" sz="2400" b="1" dirty="0">
                <a:solidFill>
                  <a:srgbClr val="FF0000"/>
                </a:solidFill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</a:rPr>
              <a:t>30.06.2016 </a:t>
            </a:r>
            <a:r>
              <a:rPr lang="ru-RU" sz="2400" b="1" dirty="0" smtClean="0">
                <a:solidFill>
                  <a:srgbClr val="000068"/>
                </a:solidFill>
              </a:rPr>
              <a:t>N435н "</a:t>
            </a:r>
            <a:r>
              <a:rPr lang="ru-RU" sz="2400" b="1" dirty="0">
                <a:solidFill>
                  <a:srgbClr val="000068"/>
                </a:solidFill>
              </a:rPr>
              <a:t>Об утверждении </a:t>
            </a:r>
            <a:r>
              <a:rPr lang="ru-RU" sz="2400" b="1" dirty="0" smtClean="0">
                <a:solidFill>
                  <a:srgbClr val="000068"/>
                </a:solidFill>
              </a:rPr>
              <a:t>типовой формы договора об организации практической подготовки обучающихся, заключаемого между образовательной или научной организацией и медицинской организацией либо организацией, осуществляющей производство лекарственных средств, организацией, осуществляющей производство и изготовление медицинских изделий, </a:t>
            </a:r>
            <a:r>
              <a:rPr lang="ru-RU" sz="2400" b="1" dirty="0">
                <a:solidFill>
                  <a:srgbClr val="000068"/>
                </a:solidFill>
              </a:rPr>
              <a:t>а</a:t>
            </a:r>
            <a:r>
              <a:rPr lang="ru-RU" sz="2400" b="1" dirty="0" smtClean="0">
                <a:solidFill>
                  <a:srgbClr val="000068"/>
                </a:solidFill>
              </a:rPr>
              <a:t>птечной организацией, судебно-экспертным учреждением или иной организацией, осуществляющей деятельность в сфере охраны здоровья"</a:t>
            </a:r>
          </a:p>
        </p:txBody>
      </p:sp>
    </p:spTree>
    <p:extLst>
      <p:ext uri="{BB962C8B-B14F-4D97-AF65-F5344CB8AC3E}">
        <p14:creationId xmlns:p14="http://schemas.microsoft.com/office/powerpoint/2010/main" val="4053508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Теоретико-методологическая основа</a:t>
            </a:r>
            <a:b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и организации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практической подготовки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04856" cy="4751710"/>
          </a:xfrm>
        </p:spPr>
        <p:txBody>
          <a:bodyPr/>
          <a:lstStyle/>
          <a:p>
            <a:pPr algn="just" eaLnBrk="1" hangingPunct="1"/>
            <a:r>
              <a:rPr lang="ru-RU" sz="2400" b="1" dirty="0" smtClean="0"/>
              <a:t>Образовательные программы</a:t>
            </a:r>
          </a:p>
          <a:p>
            <a:pPr algn="just" eaLnBrk="1" hangingPunct="1"/>
            <a:r>
              <a:rPr lang="ru-RU" sz="2400" b="1" dirty="0" smtClean="0">
                <a:solidFill>
                  <a:srgbClr val="000068"/>
                </a:solidFill>
              </a:rPr>
              <a:t>Государственные </a:t>
            </a:r>
            <a:r>
              <a:rPr lang="ru-RU" sz="2400" b="1" dirty="0">
                <a:solidFill>
                  <a:srgbClr val="000068"/>
                </a:solidFill>
              </a:rPr>
              <a:t>образовательные </a:t>
            </a:r>
            <a:r>
              <a:rPr lang="ru-RU" sz="2400" b="1" dirty="0" smtClean="0">
                <a:solidFill>
                  <a:srgbClr val="000068"/>
                </a:solidFill>
              </a:rPr>
              <a:t>стандарты</a:t>
            </a:r>
          </a:p>
          <a:p>
            <a:pPr algn="just" eaLnBrk="1" hangingPunct="1"/>
            <a:r>
              <a:rPr lang="ru-RU" sz="2400" b="1" dirty="0" smtClean="0"/>
              <a:t>Положения </a:t>
            </a:r>
            <a:r>
              <a:rPr lang="ru-RU" sz="2400" b="1" dirty="0"/>
              <a:t>о практике </a:t>
            </a:r>
            <a:r>
              <a:rPr lang="ru-RU" sz="2400" b="1" dirty="0" smtClean="0"/>
              <a:t>обучающихся          ФГБОУ </a:t>
            </a:r>
            <a:r>
              <a:rPr lang="ru-RU" sz="2400" b="1" dirty="0"/>
              <a:t>ВО СГМУ Минздрава </a:t>
            </a:r>
            <a:r>
              <a:rPr lang="ru-RU" sz="2400" b="1" dirty="0" smtClean="0"/>
              <a:t>России</a:t>
            </a:r>
          </a:p>
          <a:p>
            <a:pPr algn="just" eaLnBrk="1" hangingPunct="1"/>
            <a:r>
              <a:rPr lang="ru-RU" sz="2400" b="1" dirty="0" smtClean="0">
                <a:solidFill>
                  <a:srgbClr val="000068"/>
                </a:solidFill>
              </a:rPr>
              <a:t>Программы </a:t>
            </a:r>
            <a:r>
              <a:rPr lang="ru-RU" sz="2400" b="1" dirty="0">
                <a:solidFill>
                  <a:srgbClr val="000068"/>
                </a:solidFill>
              </a:rPr>
              <a:t>практики по профильным </a:t>
            </a:r>
            <a:r>
              <a:rPr lang="ru-RU" sz="2400" b="1" dirty="0" smtClean="0">
                <a:solidFill>
                  <a:srgbClr val="002060"/>
                </a:solidFill>
              </a:rPr>
              <a:t>дисциплинам</a:t>
            </a:r>
            <a:r>
              <a:rPr lang="ru-RU" sz="2400" b="1" dirty="0" smtClean="0">
                <a:solidFill>
                  <a:srgbClr val="000068"/>
                </a:solidFill>
              </a:rPr>
              <a:t> </a:t>
            </a:r>
          </a:p>
          <a:p>
            <a:pPr algn="just" eaLnBrk="1" hangingPunct="1"/>
            <a:r>
              <a:rPr lang="ru-RU" sz="2400" b="1" dirty="0" smtClean="0"/>
              <a:t>Договоры </a:t>
            </a:r>
            <a:r>
              <a:rPr lang="ru-RU" sz="2400" b="1" dirty="0"/>
              <a:t>о совместной деятельности с субъектами здравоохранения </a:t>
            </a:r>
            <a:r>
              <a:rPr lang="ru-RU" sz="2400" b="1" dirty="0" smtClean="0"/>
              <a:t> и фармации в </a:t>
            </a:r>
            <a:r>
              <a:rPr lang="ru-RU" sz="2400" b="1" dirty="0"/>
              <a:t>сфере подготовки специалистов с высшим медицинским и фармацевтическим </a:t>
            </a:r>
            <a:r>
              <a:rPr lang="ru-RU" sz="2400" b="1" dirty="0" smtClean="0"/>
              <a:t>образованием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13612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88379"/>
            <a:ext cx="8686800" cy="12684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Методологическая основа</a:t>
            </a:r>
            <a:b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проектирования и организации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практической подготовки</a:t>
            </a:r>
            <a:endParaRPr 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992888" cy="4967734"/>
          </a:xfrm>
        </p:spPr>
        <p:txBody>
          <a:bodyPr/>
          <a:lstStyle/>
          <a:p>
            <a:pPr algn="just" eaLnBrk="1" hangingPunct="1"/>
            <a:r>
              <a:rPr lang="ru-RU" sz="2800" b="1" dirty="0"/>
              <a:t>Статистические сведения о профильных учреждениях (коечный фонд, </a:t>
            </a:r>
            <a:r>
              <a:rPr lang="ru-RU" sz="2800" b="1" dirty="0" smtClean="0"/>
              <a:t>материально-техническая оснащённость</a:t>
            </a:r>
            <a:r>
              <a:rPr lang="ru-RU" sz="2800" b="1" dirty="0"/>
              <a:t>, кадровый состав)</a:t>
            </a:r>
          </a:p>
          <a:p>
            <a:pPr algn="just" eaLnBrk="1" hangingPunct="1"/>
            <a:endParaRPr lang="ru-RU" sz="2800" b="1" dirty="0" smtClean="0"/>
          </a:p>
          <a:p>
            <a:pPr algn="just" eaLnBrk="1" hangingPunct="1"/>
            <a:r>
              <a:rPr lang="ru-RU" sz="2800" b="1" dirty="0" smtClean="0">
                <a:solidFill>
                  <a:srgbClr val="002060"/>
                </a:solidFill>
              </a:rPr>
              <a:t>Нормативная и отчётно-плановая </a:t>
            </a:r>
            <a:r>
              <a:rPr lang="ru-RU" sz="2800" b="1" dirty="0">
                <a:solidFill>
                  <a:srgbClr val="002060"/>
                </a:solidFill>
              </a:rPr>
              <a:t>внутривузовская </a:t>
            </a:r>
            <a:r>
              <a:rPr lang="ru-RU" sz="2800" b="1" dirty="0" smtClean="0">
                <a:solidFill>
                  <a:srgbClr val="002060"/>
                </a:solidFill>
              </a:rPr>
              <a:t>документация</a:t>
            </a:r>
          </a:p>
          <a:p>
            <a:pPr marL="0" indent="0" algn="just" eaLnBrk="1" hangingPunct="1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ru-RU" sz="2800" b="1" dirty="0" smtClean="0"/>
              <a:t>Статистика </a:t>
            </a:r>
            <a:r>
              <a:rPr lang="ru-RU" sz="2800" b="1" dirty="0"/>
              <a:t>по успеваемости студентов и распределению их на производственные базы практики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72644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15275</TotalTime>
  <Words>1317</Words>
  <Application>Microsoft Office PowerPoint</Application>
  <PresentationFormat>Экран (4:3)</PresentationFormat>
  <Paragraphs>162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Практическая подготовка специалистов  с высшим медицинским и фармацевтическим образованием:  инновации междисциплинарного взаимодействия</vt:lpstr>
      <vt:lpstr>Презентация PowerPoint</vt:lpstr>
      <vt:lpstr>Презентация PowerPoint</vt:lpstr>
      <vt:lpstr>Теоретико-методологическая основа проектирования и организации                    практической подготовки</vt:lpstr>
      <vt:lpstr>Теоретико-методологическая основа проектирования и организации практической подготовки</vt:lpstr>
      <vt:lpstr>Теоретико-методологическая основа проектирования и организации практической подготовки</vt:lpstr>
      <vt:lpstr>Теоретико-методологическая основа проектирования и организации практической подготовки</vt:lpstr>
      <vt:lpstr>Теоретико-методологическая основа проектирования и организации практической подготовки</vt:lpstr>
      <vt:lpstr>Методологическая основа проектирования и организации практической подготовки</vt:lpstr>
      <vt:lpstr> Традиционные этапы проектирования и организации практической подготовки</vt:lpstr>
      <vt:lpstr> Обоснование выбора базы производственной практики</vt:lpstr>
      <vt:lpstr> Обоснование выбора базы производственной практики</vt:lpstr>
      <vt:lpstr> Обоснование выбора базы производственной практики по месту заключения Договора о целевом обучении</vt:lpstr>
      <vt:lpstr> Обоснование выбора базы производственной практики по месту заключения Договора о целевом обучении</vt:lpstr>
      <vt:lpstr> Информированность о современных нормативно-правовых основах проектирования практической подготовки</vt:lpstr>
      <vt:lpstr> Приемлемость нормативных документов и положений об учебной и производственной практике</vt:lpstr>
      <vt:lpstr> Приемлемость нормативных документов и положений об учебной и производственной практике</vt:lpstr>
      <vt:lpstr> Приемлемость нормативных документов и положений об учебной и производственной практике</vt:lpstr>
      <vt:lpstr> Приемлемость нормативных документов и положений об учебной и производственной практике</vt:lpstr>
      <vt:lpstr> Уровни взаимодействия сотрудников ВУЗа на этапе организации практической подготовки медицинских и фармацевтических кадров</vt:lpstr>
      <vt:lpstr> Варианты организации взаимодействия сотрудников ВУЗа на этапе организации практической подготовки медицинских и фармацевтических кадров</vt:lpstr>
      <vt:lpstr>Вертикальный вариант – преемственность преподавания дисциплин профильными кафедрами</vt:lpstr>
      <vt:lpstr>Вертикальный вариант – преемственность преподавания дисциплин профильными кафедрами</vt:lpstr>
      <vt:lpstr>Горизонтальный вариант взаимодействия иллюстрирует совместная работа кафедр: </vt:lpstr>
      <vt:lpstr>Горизонтальный вариант взаимодействия иллюстрирует совместная работа кафедр: </vt:lpstr>
      <vt:lpstr>Горизонтальный вариант взаимодействия иллюстрирует совместная работа кафедр: </vt:lpstr>
      <vt:lpstr>Горизонтальный вариант взаимодействия иллюстрирует совместная работа кафедр: </vt:lpstr>
      <vt:lpstr>Формы совместной работы по проектированию и организации учебной и производственной практики: </vt:lpstr>
      <vt:lpstr>Формы совместной работы по проектированию и организации учебной и производственной практики: </vt:lpstr>
      <vt:lpstr>Формы совместной работы по проектированию и организации учебной и производственной практики: </vt:lpstr>
      <vt:lpstr>Благодарю Вас  за внимание!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MULTIMEDIA</cp:lastModifiedBy>
  <cp:revision>761</cp:revision>
  <cp:lastPrinted>2017-06-01T05:52:38Z</cp:lastPrinted>
  <dcterms:created xsi:type="dcterms:W3CDTF">2005-01-29T17:47:45Z</dcterms:created>
  <dcterms:modified xsi:type="dcterms:W3CDTF">2017-06-02T06:30:20Z</dcterms:modified>
</cp:coreProperties>
</file>