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9" r:id="rId9"/>
    <p:sldId id="261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0769-945F-4132-AB00-F7E2BE7565F9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F02D-FB43-4593-B441-098FD6B003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aneurology.org/European-Journal-of-Neurology.1362.0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rainjnc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Возможности использования инновационных дистанционных педагогических технологий в дополнительном образовании врачей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68688"/>
            <a:ext cx="7704856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Ю.В. Алексеенко, Н.Н. Белявский, А.И. Лялик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Витебск, 2017</a:t>
            </a: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489920"/>
            <a:ext cx="8229600" cy="2819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37" y="332656"/>
            <a:ext cx="70389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96752"/>
            <a:ext cx="1476970" cy="19840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7816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Опыт дистанционных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Дистанционные технологии как самостоятельная форма дополнительного образования врачей</a:t>
            </a:r>
          </a:p>
          <a:p>
            <a:endParaRPr lang="ru-RU" sz="2400" dirty="0"/>
          </a:p>
          <a:p>
            <a:r>
              <a:rPr lang="ru-RU" sz="2400" dirty="0"/>
              <a:t>Дистанционные технологии как часть курса тематического усовершенствования специалистов (тестирование исходного уровня подготовки, теоретические разделы, опросы специалистов и пр.)</a:t>
            </a:r>
          </a:p>
        </p:txBody>
      </p:sp>
    </p:spTree>
    <p:extLst>
      <p:ext uri="{BB962C8B-B14F-4D97-AF65-F5344CB8AC3E}">
        <p14:creationId xmlns:p14="http://schemas.microsoft.com/office/powerpoint/2010/main" val="221143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Проблемы и перспективы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ru-RU" sz="2400" dirty="0"/>
          </a:p>
          <a:p>
            <a:pPr>
              <a:spcBef>
                <a:spcPts val="1800"/>
              </a:spcBef>
            </a:pPr>
            <a:r>
              <a:rPr lang="ru-RU" sz="2400" dirty="0"/>
              <a:t>Создание условий на рабочем месте специалиста</a:t>
            </a:r>
          </a:p>
          <a:p>
            <a:pPr>
              <a:spcBef>
                <a:spcPts val="1800"/>
              </a:spcBef>
            </a:pPr>
            <a:r>
              <a:rPr lang="ru-RU" sz="2400" dirty="0"/>
              <a:t>Выделение фиксированного времени в рамках стандартного графика работы</a:t>
            </a:r>
          </a:p>
          <a:p>
            <a:pPr>
              <a:spcBef>
                <a:spcPts val="1800"/>
              </a:spcBef>
            </a:pPr>
            <a:r>
              <a:rPr lang="ru-RU" sz="2400" dirty="0"/>
              <a:t>Многоуровневая система мотивации специалистов</a:t>
            </a:r>
          </a:p>
          <a:p>
            <a:pPr>
              <a:spcBef>
                <a:spcPts val="1800"/>
              </a:spcBef>
            </a:pPr>
            <a:r>
              <a:rPr lang="ru-RU" sz="2400" dirty="0"/>
              <a:t>Участие в финансировании образовательных проектов фармацевтических компаний с соблюдением этических, академических и юридических норм</a:t>
            </a:r>
          </a:p>
        </p:txBody>
      </p:sp>
    </p:spTree>
    <p:extLst>
      <p:ext uri="{BB962C8B-B14F-4D97-AF65-F5344CB8AC3E}">
        <p14:creationId xmlns:p14="http://schemas.microsoft.com/office/powerpoint/2010/main" val="262650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Медицинское образование - тенденции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Глобализация в области научных исследований, внедрения медицинских технологий и образования </a:t>
            </a:r>
          </a:p>
          <a:p>
            <a:endParaRPr lang="ru-RU" sz="2400" dirty="0"/>
          </a:p>
          <a:p>
            <a:r>
              <a:rPr lang="ru-RU" sz="2400" dirty="0"/>
              <a:t>Доступность и интенсивное обновление медицинских знаний</a:t>
            </a:r>
          </a:p>
          <a:p>
            <a:endParaRPr lang="ru-RU" sz="2400" dirty="0"/>
          </a:p>
          <a:p>
            <a:r>
              <a:rPr lang="ru-RU" sz="2400" dirty="0"/>
              <a:t>Разнородность информационных образовательных ресурсов</a:t>
            </a:r>
          </a:p>
          <a:p>
            <a:endParaRPr lang="ru-RU" sz="2400" dirty="0"/>
          </a:p>
          <a:p>
            <a:r>
              <a:rPr lang="ru-RU" sz="2400" dirty="0"/>
              <a:t>Противоречия между традиционными формами деятельности и потребностями современной медицинской практики и образования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Медицинское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Современные информационные технологии</a:t>
            </a:r>
          </a:p>
          <a:p>
            <a:endParaRPr lang="ru-RU" sz="2400" dirty="0"/>
          </a:p>
          <a:p>
            <a:r>
              <a:rPr lang="ru-RU" sz="2400" dirty="0"/>
              <a:t>Английский язык как средство общения специалистов</a:t>
            </a:r>
          </a:p>
          <a:p>
            <a:endParaRPr lang="ru-RU" sz="2400" dirty="0"/>
          </a:p>
          <a:p>
            <a:r>
              <a:rPr lang="ru-RU" sz="2400" dirty="0"/>
              <a:t>Доступ к высококачественным профессиональным и специальным образовательным ресурсам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Непрерывность образовательного процесса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Информационно-образовательные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/>
              <a:t>Ресурсы профессиональных ассоциаций </a:t>
            </a:r>
            <a:endParaRPr lang="en-US" sz="2400" dirty="0"/>
          </a:p>
          <a:p>
            <a:r>
              <a:rPr lang="ru-RU" sz="2400" dirty="0"/>
              <a:t>Специальные базы данных (</a:t>
            </a:r>
            <a:r>
              <a:rPr lang="en-US" sz="2400" dirty="0"/>
              <a:t>Medscape, </a:t>
            </a:r>
            <a:r>
              <a:rPr lang="en-US" sz="2400" dirty="0" err="1"/>
              <a:t>Epocrates</a:t>
            </a:r>
            <a:r>
              <a:rPr lang="en-US" sz="2400" dirty="0"/>
              <a:t> </a:t>
            </a:r>
            <a:r>
              <a:rPr lang="ru-RU" sz="2400" dirty="0"/>
              <a:t>и др.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ru-RU" sz="2400" dirty="0"/>
              <a:t>Поисковые специализированные системы</a:t>
            </a:r>
          </a:p>
          <a:p>
            <a:r>
              <a:rPr lang="ru-RU" sz="2400" dirty="0"/>
              <a:t>Ресурсы университетов, исследовательских центров и клиник</a:t>
            </a:r>
          </a:p>
          <a:p>
            <a:r>
              <a:rPr lang="ru-RU" sz="2400" dirty="0"/>
              <a:t>Электронные версии периодических изданий</a:t>
            </a:r>
          </a:p>
          <a:p>
            <a:r>
              <a:rPr lang="ru-RU" sz="2400" dirty="0"/>
              <a:t>Электронные версии руководств, учебных пособий, справочников, монографий, нормативных документов</a:t>
            </a:r>
          </a:p>
          <a:p>
            <a:r>
              <a:rPr lang="ru-RU" sz="2400" dirty="0"/>
              <a:t>Мобильные приложения</a:t>
            </a:r>
          </a:p>
          <a:p>
            <a:r>
              <a:rPr lang="ru-RU" sz="2400" dirty="0"/>
              <a:t>Персональные сайты специалистов</a:t>
            </a:r>
          </a:p>
          <a:p>
            <a:r>
              <a:rPr lang="ru-RU" sz="2400" dirty="0"/>
              <a:t>Другие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Дистанционные образовательные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r>
              <a:rPr lang="ru-RU" sz="2400" dirty="0"/>
              <a:t>Информационно-аналитические материалы</a:t>
            </a:r>
          </a:p>
          <a:p>
            <a:endParaRPr lang="en-US" sz="2400" dirty="0"/>
          </a:p>
          <a:p>
            <a:r>
              <a:rPr lang="ru-RU" sz="2400" dirty="0"/>
              <a:t>Модули дистанционного обучения</a:t>
            </a:r>
          </a:p>
          <a:p>
            <a:endParaRPr lang="en-US" sz="2400" dirty="0"/>
          </a:p>
          <a:p>
            <a:r>
              <a:rPr lang="ru-RU" sz="2400" dirty="0"/>
              <a:t>Телемедицинские консультации</a:t>
            </a:r>
          </a:p>
          <a:p>
            <a:endParaRPr lang="en-US" sz="2400" dirty="0"/>
          </a:p>
          <a:p>
            <a:r>
              <a:rPr lang="ru-RU" sz="2400" dirty="0"/>
              <a:t>Вебинары (с использованием слайдов, видеопрезентаций, текстового чата, голосования и опросов участников и пр.) </a:t>
            </a:r>
          </a:p>
        </p:txBody>
      </p:sp>
    </p:spTree>
    <p:extLst>
      <p:ext uri="{BB962C8B-B14F-4D97-AF65-F5344CB8AC3E}">
        <p14:creationId xmlns:p14="http://schemas.microsoft.com/office/powerpoint/2010/main" val="302101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6" y="1477436"/>
            <a:ext cx="8653104" cy="5339990"/>
          </a:xfrm>
          <a:prstGeom prst="rect">
            <a:avLst/>
          </a:prstGeom>
        </p:spPr>
      </p:pic>
      <p:pic>
        <p:nvPicPr>
          <p:cNvPr id="1034" name="Picture 10" descr="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657"/>
            <a:ext cx="3797027" cy="13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i="1">
                <a:solidFill>
                  <a:schemeClr val="tx2"/>
                </a:solidFill>
              </a:rPr>
              <a:t>European Journal of Neurology</a:t>
            </a:r>
            <a:endParaRPr lang="en-GB" altLang="de-DE" i="1">
              <a:solidFill>
                <a:schemeClr val="tx2"/>
              </a:solidFill>
            </a:endParaRPr>
          </a:p>
        </p:txBody>
      </p:sp>
      <p:sp>
        <p:nvSpPr>
          <p:cNvPr id="20483" name="Inhaltsplatzhalter 3"/>
          <p:cNvSpPr>
            <a:spLocks noGrp="1"/>
          </p:cNvSpPr>
          <p:nvPr>
            <p:ph sz="half" idx="2"/>
          </p:nvPr>
        </p:nvSpPr>
        <p:spPr>
          <a:xfrm>
            <a:off x="468313" y="1916113"/>
            <a:ext cx="6140450" cy="3816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de-DE" altLang="en-US" sz="280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sz="2800">
                <a:solidFill>
                  <a:schemeClr val="tx2"/>
                </a:solidFill>
              </a:rPr>
              <a:t>	All EAN members can access the European Neurological Guidelines free of charge via the EAN website: </a:t>
            </a:r>
            <a:r>
              <a:rPr lang="de-DE" altLang="en-US" sz="2800">
                <a:solidFill>
                  <a:schemeClr val="tx2"/>
                </a:solidFill>
                <a:hlinkClick r:id="rId2"/>
              </a:rPr>
              <a:t>http://www.eaneurology.org/European-Journal-of-Neurology.1362.0.html</a:t>
            </a:r>
            <a:r>
              <a:rPr lang="de-DE" altLang="en-US" sz="2800">
                <a:solidFill>
                  <a:schemeClr val="tx2"/>
                </a:solidFill>
              </a:rPr>
              <a:t> </a:t>
            </a:r>
            <a:endParaRPr lang="de-DE" altLang="de-DE" sz="2800" b="1">
              <a:solidFill>
                <a:schemeClr val="tx2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49500"/>
            <a:ext cx="191293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6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feld 1"/>
          <p:cNvSpPr txBox="1">
            <a:spLocks noChangeArrowheads="1"/>
          </p:cNvSpPr>
          <p:nvPr/>
        </p:nvSpPr>
        <p:spPr bwMode="auto">
          <a:xfrm>
            <a:off x="1331913" y="839788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en-US" b="1">
                <a:solidFill>
                  <a:schemeClr val="tx2"/>
                </a:solidFill>
                <a:latin typeface="+mn-lt"/>
              </a:rPr>
              <a:t>eBrain – www.ebrainjnc.org</a:t>
            </a:r>
            <a:endParaRPr lang="en-GB" altLang="en-US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85010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feld 4"/>
          <p:cNvSpPr txBox="1">
            <a:spLocks noChangeArrowheads="1"/>
          </p:cNvSpPr>
          <p:nvPr/>
        </p:nvSpPr>
        <p:spPr bwMode="auto">
          <a:xfrm>
            <a:off x="684213" y="1844675"/>
            <a:ext cx="7200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err="1">
                <a:solidFill>
                  <a:schemeClr val="tx2"/>
                </a:solidFill>
                <a:latin typeface="+mn-lt"/>
              </a:rPr>
              <a:t>eBrain</a:t>
            </a:r>
            <a:r>
              <a:rPr lang="en-GB" altLang="en-US" sz="2000" dirty="0">
                <a:solidFill>
                  <a:schemeClr val="tx2"/>
                </a:solidFill>
                <a:latin typeface="+mn-lt"/>
              </a:rPr>
              <a:t> represents the world's largest, most comprehensive web-based training resource in clinical neuroscience.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chemeClr val="tx2"/>
                </a:solidFill>
                <a:latin typeface="+mn-lt"/>
              </a:rPr>
              <a:t>This exciting new interactive online learning program designed to support training and continuous professional development for clinical neuroscience trainees, consultants and non-specialists.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2000" dirty="0">
                <a:latin typeface="+mn-lt"/>
                <a:hlinkClick r:id="rId3"/>
              </a:rPr>
              <a:t>www.ebrainJNC.com</a:t>
            </a:r>
            <a:endParaRPr lang="en-GB" alt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73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Медицинские образовательные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sz="2400" dirty="0"/>
          </a:p>
          <a:p>
            <a:r>
              <a:rPr lang="ru-RU" sz="2400" dirty="0"/>
              <a:t>Взаимодействие группы экспертов</a:t>
            </a:r>
          </a:p>
          <a:p>
            <a:r>
              <a:rPr lang="ru-RU" sz="2400" dirty="0"/>
              <a:t>Определение задач и целевой аудитории</a:t>
            </a:r>
          </a:p>
          <a:p>
            <a:r>
              <a:rPr lang="ru-RU" sz="2400" dirty="0"/>
              <a:t>Компактность, разнообразие структуры и форм</a:t>
            </a:r>
          </a:p>
          <a:p>
            <a:r>
              <a:rPr lang="ru-RU" sz="2400" dirty="0"/>
              <a:t>Анализ, трансляция и интерпретация материалов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2060"/>
                </a:solidFill>
              </a:rPr>
              <a:t>Контроль результативности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Обратная связь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32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318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Возможности использования инновационных дистанционных педагогических технологий в дополнительном образовании врачей </vt:lpstr>
      <vt:lpstr>Медицинское образование - тенденции</vt:lpstr>
      <vt:lpstr>Медицинское образование</vt:lpstr>
      <vt:lpstr>Информационно-образовательные ресурсы</vt:lpstr>
      <vt:lpstr>Дистанционные образовательные технологии</vt:lpstr>
      <vt:lpstr>Презентация PowerPoint</vt:lpstr>
      <vt:lpstr>European Journal of Neurology</vt:lpstr>
      <vt:lpstr>Презентация PowerPoint</vt:lpstr>
      <vt:lpstr>Медицинские образовательные ресурсы</vt:lpstr>
      <vt:lpstr>Презентация PowerPoint</vt:lpstr>
      <vt:lpstr>Опыт дистанционных технологий</vt:lpstr>
      <vt:lpstr>Проблемы и перспективы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инновационных дистанционных педагогических технологий в дополнительном образовании врачей</dc:title>
  <dc:creator>Пользователь</dc:creator>
  <cp:lastModifiedBy>Yuri</cp:lastModifiedBy>
  <cp:revision>63</cp:revision>
  <dcterms:created xsi:type="dcterms:W3CDTF">2017-06-01T05:58:41Z</dcterms:created>
  <dcterms:modified xsi:type="dcterms:W3CDTF">2017-06-01T19:18:26Z</dcterms:modified>
</cp:coreProperties>
</file>